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handoutMasterIdLst>
    <p:handoutMasterId r:id="rId23"/>
  </p:handoutMasterIdLst>
  <p:sldIdLst>
    <p:sldId id="306" r:id="rId3"/>
    <p:sldId id="260" r:id="rId4"/>
    <p:sldId id="262" r:id="rId5"/>
    <p:sldId id="339" r:id="rId6"/>
    <p:sldId id="340" r:id="rId7"/>
    <p:sldId id="341" r:id="rId8"/>
    <p:sldId id="344" r:id="rId9"/>
    <p:sldId id="281" r:id="rId10"/>
    <p:sldId id="345" r:id="rId11"/>
    <p:sldId id="346" r:id="rId12"/>
    <p:sldId id="347" r:id="rId13"/>
    <p:sldId id="285" r:id="rId14"/>
    <p:sldId id="348" r:id="rId15"/>
    <p:sldId id="276" r:id="rId16"/>
    <p:sldId id="349" r:id="rId17"/>
    <p:sldId id="350" r:id="rId18"/>
    <p:sldId id="351" r:id="rId19"/>
    <p:sldId id="353" r:id="rId20"/>
    <p:sldId id="30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1" userDrawn="1">
          <p15:clr>
            <a:srgbClr val="A4A3A4"/>
          </p15:clr>
        </p15:guide>
        <p15:guide id="3" pos="960" userDrawn="1">
          <p15:clr>
            <a:srgbClr val="A4A3A4"/>
          </p15:clr>
        </p15:guide>
        <p15:guide id="4" pos="7301" userDrawn="1">
          <p15:clr>
            <a:srgbClr val="A4A3A4"/>
          </p15:clr>
        </p15:guide>
        <p15:guide id="5" pos="600" userDrawn="1">
          <p15:clr>
            <a:srgbClr val="A4A3A4"/>
          </p15:clr>
        </p15:guide>
        <p15:guide id="6" pos="7080" userDrawn="1">
          <p15:clr>
            <a:srgbClr val="A4A3A4"/>
          </p15:clr>
        </p15:guide>
        <p15:guide id="7" orient="horz" pos="1014" userDrawn="1">
          <p15:clr>
            <a:srgbClr val="A4A3A4"/>
          </p15:clr>
        </p15:guide>
        <p15:guide id="8" orient="horz" pos="1400" userDrawn="1">
          <p15:clr>
            <a:srgbClr val="A4A3A4"/>
          </p15:clr>
        </p15:guide>
        <p15:guide id="9" pos="6720" userDrawn="1">
          <p15:clr>
            <a:srgbClr val="A4A3A4"/>
          </p15:clr>
        </p15:guide>
        <p15:guide id="10" orient="horz"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81" autoAdjust="0"/>
    <p:restoredTop sz="94660"/>
  </p:normalViewPr>
  <p:slideViewPr>
    <p:cSldViewPr snapToGrid="0" showGuides="1">
      <p:cViewPr>
        <p:scale>
          <a:sx n="100" d="100"/>
          <a:sy n="100" d="100"/>
        </p:scale>
        <p:origin x="1194" y="306"/>
      </p:cViewPr>
      <p:guideLst>
        <p:guide orient="horz" pos="2160"/>
        <p:guide pos="3841"/>
        <p:guide pos="960"/>
        <p:guide pos="7301"/>
        <p:guide pos="600"/>
        <p:guide pos="7080"/>
        <p:guide orient="horz" pos="1014"/>
        <p:guide orient="horz" pos="1400"/>
        <p:guide pos="6720"/>
        <p:guide orient="horz" pos="38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notesMaster" Target="notesMasters/notesMaster1.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z="1200" smtClean="0">
                <a:sym typeface="+mn-ea"/>
              </a:rPr>
              <a:t>Click to edit Master text style</a:t>
            </a:r>
            <a:endParaRPr lang="zh-CN" altLang="en-US" sz="1200" smtClean="0"/>
          </a:p>
          <a:p>
            <a:pPr lvl="1"/>
            <a:r>
              <a:rPr lang="zh-CN" altLang="en-US" sz="1200" smtClean="0">
                <a:sym typeface="+mn-ea"/>
              </a:rPr>
              <a:t>Second level</a:t>
            </a:r>
            <a:endParaRPr lang="zh-CN" altLang="en-US" sz="1200" smtClean="0"/>
          </a:p>
          <a:p>
            <a:pPr lvl="2"/>
            <a:r>
              <a:rPr lang="zh-CN" altLang="en-US" sz="1200" smtClean="0">
                <a:sym typeface="+mn-ea"/>
              </a:rPr>
              <a:t>Third level</a:t>
            </a:r>
            <a:endParaRPr lang="zh-CN" altLang="en-US" sz="1200" smtClean="0"/>
          </a:p>
          <a:p>
            <a:pPr lvl="3"/>
            <a:r>
              <a:rPr lang="zh-CN" altLang="en-US" sz="1200" smtClean="0">
                <a:sym typeface="+mn-ea"/>
              </a:rPr>
              <a:t>Fourth level</a:t>
            </a:r>
            <a:endParaRPr lang="zh-CN" altLang="en-US" sz="1200" smtClean="0"/>
          </a:p>
          <a:p>
            <a:pPr lvl="4"/>
            <a:r>
              <a:rPr lang="zh-CN" altLang="en-US" sz="1200" smtClean="0">
                <a:sym typeface="+mn-ea"/>
              </a:rPr>
              <a:t>Fifth level</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ingle Image">
    <p:spTree>
      <p:nvGrpSpPr>
        <p:cNvPr id="1" name=""/>
        <p:cNvGrpSpPr/>
        <p:nvPr/>
      </p:nvGrpSpPr>
      <p:grpSpPr>
        <a:xfrm>
          <a:off x="0" y="0"/>
          <a:ext cx="0" cy="0"/>
          <a:chOff x="0" y="0"/>
          <a:chExt cx="0" cy="0"/>
        </a:xfrm>
      </p:grpSpPr>
      <p:sp>
        <p:nvSpPr>
          <p:cNvPr id="7" name="Picture Placeholder 7"/>
          <p:cNvSpPr>
            <a:spLocks noGrp="1"/>
          </p:cNvSpPr>
          <p:nvPr>
            <p:ph type="pic" sz="quarter" idx="10"/>
          </p:nvPr>
        </p:nvSpPr>
        <p:spPr>
          <a:xfrm>
            <a:off x="5160963" y="1597025"/>
            <a:ext cx="5495925" cy="3668713"/>
          </a:xfrm>
          <a:prstGeom prst="rect">
            <a:avLst/>
          </a:prstGeom>
          <a:solidFill>
            <a:schemeClr val="bg1">
              <a:lumMod val="85000"/>
            </a:schemeClr>
          </a:solidFill>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7" name="Picture Placeholder 7"/>
          <p:cNvSpPr>
            <a:spLocks noGrp="1"/>
          </p:cNvSpPr>
          <p:nvPr>
            <p:ph type="pic" sz="quarter" idx="10"/>
          </p:nvPr>
        </p:nvSpPr>
        <p:spPr>
          <a:xfrm>
            <a:off x="0" y="0"/>
            <a:ext cx="12192000" cy="6858000"/>
          </a:xfrm>
          <a:prstGeom prst="rect">
            <a:avLst/>
          </a:prstGeom>
          <a:solidFill>
            <a:schemeClr val="bg1">
              <a:lumMod val="85000"/>
            </a:schemeClr>
          </a:solidFill>
        </p:spPr>
        <p:txBody>
          <a:bodyPr/>
          <a:lstStyle/>
          <a:p>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reative Team">
    <p:spTree>
      <p:nvGrpSpPr>
        <p:cNvPr id="1" name=""/>
        <p:cNvGrpSpPr/>
        <p:nvPr/>
      </p:nvGrpSpPr>
      <p:grpSpPr>
        <a:xfrm>
          <a:off x="0" y="0"/>
          <a:ext cx="0" cy="0"/>
          <a:chOff x="0" y="0"/>
          <a:chExt cx="0" cy="0"/>
        </a:xfrm>
      </p:grpSpPr>
      <p:sp>
        <p:nvSpPr>
          <p:cNvPr id="8" name="Picture Placeholder 21"/>
          <p:cNvSpPr>
            <a:spLocks noGrp="1"/>
          </p:cNvSpPr>
          <p:nvPr>
            <p:ph type="pic" sz="quarter" idx="10"/>
          </p:nvPr>
        </p:nvSpPr>
        <p:spPr>
          <a:xfrm>
            <a:off x="1231900" y="2245926"/>
            <a:ext cx="2432050" cy="2513013"/>
          </a:xfrm>
          <a:prstGeom prst="rect">
            <a:avLst/>
          </a:prstGeom>
          <a:solidFill>
            <a:schemeClr val="bg1">
              <a:lumMod val="85000"/>
            </a:schemeClr>
          </a:solidFill>
        </p:spPr>
        <p:txBody>
          <a:bodyPr/>
          <a:lstStyle>
            <a:lvl1pPr>
              <a:defRPr sz="1000"/>
            </a:lvl1pPr>
          </a:lstStyle>
          <a:p>
            <a:endParaRPr lang="en-US"/>
          </a:p>
        </p:txBody>
      </p:sp>
      <p:sp>
        <p:nvSpPr>
          <p:cNvPr id="9" name="Picture Placeholder 21"/>
          <p:cNvSpPr>
            <a:spLocks noGrp="1"/>
          </p:cNvSpPr>
          <p:nvPr>
            <p:ph type="pic" sz="quarter" idx="11"/>
          </p:nvPr>
        </p:nvSpPr>
        <p:spPr>
          <a:xfrm>
            <a:off x="3663823" y="2247242"/>
            <a:ext cx="2432050" cy="2513013"/>
          </a:xfrm>
          <a:prstGeom prst="rect">
            <a:avLst/>
          </a:prstGeom>
          <a:solidFill>
            <a:schemeClr val="bg1">
              <a:lumMod val="85000"/>
            </a:schemeClr>
          </a:solidFill>
        </p:spPr>
        <p:txBody>
          <a:bodyPr/>
          <a:lstStyle>
            <a:lvl1pPr>
              <a:defRPr sz="1000"/>
            </a:lvl1pPr>
          </a:lstStyle>
          <a:p>
            <a:endParaRPr lang="en-US"/>
          </a:p>
        </p:txBody>
      </p:sp>
      <p:sp>
        <p:nvSpPr>
          <p:cNvPr id="10" name="Picture Placeholder 21"/>
          <p:cNvSpPr>
            <a:spLocks noGrp="1"/>
          </p:cNvSpPr>
          <p:nvPr>
            <p:ph type="pic" sz="quarter" idx="12"/>
          </p:nvPr>
        </p:nvSpPr>
        <p:spPr>
          <a:xfrm>
            <a:off x="6095492" y="2245926"/>
            <a:ext cx="2432050" cy="2513013"/>
          </a:xfrm>
          <a:prstGeom prst="rect">
            <a:avLst/>
          </a:prstGeom>
          <a:solidFill>
            <a:schemeClr val="bg1">
              <a:lumMod val="85000"/>
            </a:schemeClr>
          </a:solidFill>
        </p:spPr>
        <p:txBody>
          <a:bodyPr/>
          <a:lstStyle>
            <a:lvl1pPr>
              <a:defRPr sz="1000"/>
            </a:lvl1pPr>
          </a:lstStyle>
          <a:p>
            <a:endParaRPr lang="en-US"/>
          </a:p>
        </p:txBody>
      </p:sp>
      <p:sp>
        <p:nvSpPr>
          <p:cNvPr id="11" name="Picture Placeholder 21"/>
          <p:cNvSpPr>
            <a:spLocks noGrp="1"/>
          </p:cNvSpPr>
          <p:nvPr>
            <p:ph type="pic" sz="quarter" idx="13"/>
          </p:nvPr>
        </p:nvSpPr>
        <p:spPr>
          <a:xfrm>
            <a:off x="8527034" y="2245926"/>
            <a:ext cx="2432050" cy="2513013"/>
          </a:xfrm>
          <a:prstGeom prst="rect">
            <a:avLst/>
          </a:prstGeom>
          <a:solidFill>
            <a:schemeClr val="bg1">
              <a:lumMod val="85000"/>
            </a:schemeClr>
          </a:solidFill>
        </p:spPr>
        <p:txBody>
          <a:bodyPr/>
          <a:lstStyle>
            <a:lvl1pPr>
              <a:defRPr sz="1000"/>
            </a:lvl1pPr>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Features">
    <p:spTree>
      <p:nvGrpSpPr>
        <p:cNvPr id="1" name=""/>
        <p:cNvGrpSpPr/>
        <p:nvPr/>
      </p:nvGrpSpPr>
      <p:grpSpPr>
        <a:xfrm>
          <a:off x="0" y="0"/>
          <a:ext cx="0" cy="0"/>
          <a:chOff x="0" y="0"/>
          <a:chExt cx="0" cy="0"/>
        </a:xfrm>
      </p:grpSpPr>
      <p:sp>
        <p:nvSpPr>
          <p:cNvPr id="10" name="Picture Placeholder 18"/>
          <p:cNvSpPr>
            <a:spLocks noGrp="1"/>
          </p:cNvSpPr>
          <p:nvPr>
            <p:ph type="pic" sz="quarter" idx="10"/>
          </p:nvPr>
        </p:nvSpPr>
        <p:spPr>
          <a:xfrm>
            <a:off x="4132287" y="2247899"/>
            <a:ext cx="1856232" cy="1856232"/>
          </a:xfrm>
          <a:prstGeom prst="roundRect">
            <a:avLst/>
          </a:prstGeom>
          <a:solidFill>
            <a:schemeClr val="bg1">
              <a:lumMod val="85000"/>
            </a:schemeClr>
          </a:solidFill>
        </p:spPr>
        <p:txBody>
          <a:bodyPr/>
          <a:lstStyle/>
          <a:p>
            <a:endParaRPr lang="en-US"/>
          </a:p>
        </p:txBody>
      </p:sp>
      <p:sp>
        <p:nvSpPr>
          <p:cNvPr id="11" name="Picture Placeholder 18"/>
          <p:cNvSpPr>
            <a:spLocks noGrp="1"/>
          </p:cNvSpPr>
          <p:nvPr>
            <p:ph type="pic" sz="quarter" idx="11"/>
          </p:nvPr>
        </p:nvSpPr>
        <p:spPr>
          <a:xfrm>
            <a:off x="6205464" y="2247899"/>
            <a:ext cx="1856232" cy="1856232"/>
          </a:xfrm>
          <a:prstGeom prst="roundRect">
            <a:avLst/>
          </a:prstGeom>
          <a:solidFill>
            <a:schemeClr val="bg1">
              <a:lumMod val="85000"/>
            </a:schemeClr>
          </a:solidFill>
        </p:spPr>
        <p:txBody>
          <a:bodyPr/>
          <a:lstStyle/>
          <a:p>
            <a:endParaRPr lang="en-US"/>
          </a:p>
        </p:txBody>
      </p:sp>
      <p:sp>
        <p:nvSpPr>
          <p:cNvPr id="12" name="Picture Placeholder 18"/>
          <p:cNvSpPr>
            <a:spLocks noGrp="1"/>
          </p:cNvSpPr>
          <p:nvPr>
            <p:ph type="pic" sz="quarter" idx="12"/>
          </p:nvPr>
        </p:nvSpPr>
        <p:spPr>
          <a:xfrm>
            <a:off x="4132287" y="4315968"/>
            <a:ext cx="1856232" cy="1856232"/>
          </a:xfrm>
          <a:prstGeom prst="roundRect">
            <a:avLst/>
          </a:prstGeom>
          <a:solidFill>
            <a:schemeClr val="bg1">
              <a:lumMod val="85000"/>
            </a:schemeClr>
          </a:solidFill>
        </p:spPr>
        <p:txBody>
          <a:bodyPr/>
          <a:lstStyle/>
          <a:p>
            <a:endParaRPr lang="en-US"/>
          </a:p>
        </p:txBody>
      </p:sp>
      <p:sp>
        <p:nvSpPr>
          <p:cNvPr id="13" name="Picture Placeholder 18"/>
          <p:cNvSpPr>
            <a:spLocks noGrp="1"/>
          </p:cNvSpPr>
          <p:nvPr>
            <p:ph type="pic" sz="quarter" idx="13"/>
          </p:nvPr>
        </p:nvSpPr>
        <p:spPr>
          <a:xfrm>
            <a:off x="6205464" y="4315968"/>
            <a:ext cx="1856232" cy="1856232"/>
          </a:xfrm>
          <a:prstGeom prst="roundRect">
            <a:avLst/>
          </a:prstGeom>
          <a:solidFill>
            <a:schemeClr val="bg1">
              <a:lumMod val="85000"/>
            </a:schemeClr>
          </a:solidFill>
        </p:spPr>
        <p:txBody>
          <a:bodyPr/>
          <a:lstStyle/>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 Portfolio">
    <p:spTree>
      <p:nvGrpSpPr>
        <p:cNvPr id="1" name=""/>
        <p:cNvGrpSpPr/>
        <p:nvPr/>
      </p:nvGrpSpPr>
      <p:grpSpPr>
        <a:xfrm>
          <a:off x="0" y="0"/>
          <a:ext cx="0" cy="0"/>
          <a:chOff x="0" y="0"/>
          <a:chExt cx="0" cy="0"/>
        </a:xfrm>
      </p:grpSpPr>
      <p:sp>
        <p:nvSpPr>
          <p:cNvPr id="5" name="Picture Placeholder 10"/>
          <p:cNvSpPr>
            <a:spLocks noGrp="1"/>
          </p:cNvSpPr>
          <p:nvPr>
            <p:ph type="pic" sz="quarter" idx="10"/>
          </p:nvPr>
        </p:nvSpPr>
        <p:spPr>
          <a:xfrm>
            <a:off x="15875" y="2854112"/>
            <a:ext cx="2432050" cy="2185988"/>
          </a:xfrm>
          <a:prstGeom prst="rect">
            <a:avLst/>
          </a:prstGeom>
          <a:solidFill>
            <a:schemeClr val="bg1">
              <a:lumMod val="85000"/>
            </a:schemeClr>
          </a:solidFill>
        </p:spPr>
        <p:txBody>
          <a:bodyPr/>
          <a:lstStyle/>
          <a:p>
            <a:endParaRPr lang="en-US"/>
          </a:p>
        </p:txBody>
      </p:sp>
      <p:sp>
        <p:nvSpPr>
          <p:cNvPr id="6" name="Picture Placeholder 10"/>
          <p:cNvSpPr>
            <a:spLocks noGrp="1"/>
          </p:cNvSpPr>
          <p:nvPr>
            <p:ph type="pic" sz="quarter" idx="11"/>
          </p:nvPr>
        </p:nvSpPr>
        <p:spPr>
          <a:xfrm>
            <a:off x="2447830" y="2854112"/>
            <a:ext cx="2432050" cy="2185988"/>
          </a:xfrm>
          <a:prstGeom prst="rect">
            <a:avLst/>
          </a:prstGeom>
          <a:solidFill>
            <a:schemeClr val="bg1">
              <a:lumMod val="85000"/>
            </a:schemeClr>
          </a:solidFill>
        </p:spPr>
        <p:txBody>
          <a:bodyPr/>
          <a:lstStyle/>
          <a:p>
            <a:endParaRPr lang="en-US"/>
          </a:p>
        </p:txBody>
      </p:sp>
      <p:sp>
        <p:nvSpPr>
          <p:cNvPr id="7" name="Picture Placeholder 10"/>
          <p:cNvSpPr>
            <a:spLocks noGrp="1"/>
          </p:cNvSpPr>
          <p:nvPr>
            <p:ph type="pic" sz="quarter" idx="12"/>
          </p:nvPr>
        </p:nvSpPr>
        <p:spPr>
          <a:xfrm>
            <a:off x="4879785" y="2854112"/>
            <a:ext cx="2432050" cy="2185988"/>
          </a:xfrm>
          <a:prstGeom prst="rect">
            <a:avLst/>
          </a:prstGeom>
          <a:solidFill>
            <a:schemeClr val="bg1">
              <a:lumMod val="85000"/>
            </a:schemeClr>
          </a:solidFill>
        </p:spPr>
        <p:txBody>
          <a:bodyPr/>
          <a:lstStyle/>
          <a:p>
            <a:endParaRPr lang="en-US"/>
          </a:p>
        </p:txBody>
      </p:sp>
      <p:sp>
        <p:nvSpPr>
          <p:cNvPr id="8" name="Picture Placeholder 10"/>
          <p:cNvSpPr>
            <a:spLocks noGrp="1"/>
          </p:cNvSpPr>
          <p:nvPr>
            <p:ph type="pic" sz="quarter" idx="13"/>
          </p:nvPr>
        </p:nvSpPr>
        <p:spPr>
          <a:xfrm>
            <a:off x="7311739" y="2854112"/>
            <a:ext cx="2432050" cy="2185988"/>
          </a:xfrm>
          <a:prstGeom prst="rect">
            <a:avLst/>
          </a:prstGeom>
          <a:solidFill>
            <a:schemeClr val="bg1">
              <a:lumMod val="85000"/>
            </a:schemeClr>
          </a:solidFill>
        </p:spPr>
        <p:txBody>
          <a:bodyPr/>
          <a:lstStyle/>
          <a:p>
            <a:endParaRPr lang="en-US"/>
          </a:p>
        </p:txBody>
      </p:sp>
      <p:sp>
        <p:nvSpPr>
          <p:cNvPr id="9" name="Picture Placeholder 10"/>
          <p:cNvSpPr>
            <a:spLocks noGrp="1"/>
          </p:cNvSpPr>
          <p:nvPr>
            <p:ph type="pic" sz="quarter" idx="14"/>
          </p:nvPr>
        </p:nvSpPr>
        <p:spPr>
          <a:xfrm>
            <a:off x="9743693" y="2854112"/>
            <a:ext cx="2432050" cy="2185988"/>
          </a:xfrm>
          <a:prstGeom prst="rect">
            <a:avLst/>
          </a:prstGeom>
          <a:solidFill>
            <a:schemeClr val="bg1">
              <a:lumMod val="85000"/>
            </a:schemeClr>
          </a:solidFill>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2.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2.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2.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6.jpeg"/><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pic>
        <p:nvPicPr>
          <p:cNvPr id="8" name="图片占位符 7"/>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5000" b="5000"/>
          <a:stretch>
            <a:fillRect/>
          </a:stretch>
        </p:blipFill>
        <p:spPr/>
      </p:pic>
      <p:sp>
        <p:nvSpPr>
          <p:cNvPr id="2" name="Rectangle 1"/>
          <p:cNvSpPr/>
          <p:nvPr/>
        </p:nvSpPr>
        <p:spPr>
          <a:xfrm>
            <a:off x="0" y="0"/>
            <a:ext cx="12192000" cy="6858000"/>
          </a:xfrm>
          <a:prstGeom prst="rect">
            <a:avLst/>
          </a:prstGeom>
          <a:solidFill>
            <a:schemeClr val="tx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sp>
        <p:nvSpPr>
          <p:cNvPr id="4" name="TextBox 3"/>
          <p:cNvSpPr txBox="1"/>
          <p:nvPr/>
        </p:nvSpPr>
        <p:spPr>
          <a:xfrm>
            <a:off x="2771775" y="2618843"/>
            <a:ext cx="5545455" cy="768350"/>
          </a:xfrm>
          <a:prstGeom prst="rect">
            <a:avLst/>
          </a:prstGeom>
          <a:noFill/>
        </p:spPr>
        <p:txBody>
          <a:bodyPr wrap="none" rtlCol="0">
            <a:spAutoFit/>
          </a:bodyPr>
          <a:lstStyle/>
          <a:p>
            <a:pPr algn="l"/>
            <a:r>
              <a:rPr lang="en-IN" sz="4400" dirty="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CUSTOMER CHURN</a:t>
            </a:r>
            <a:endParaRPr lang="en-IN" sz="4400" dirty="0" smtClean="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7" name="Rectangle 6"/>
          <p:cNvSpPr/>
          <p:nvPr/>
        </p:nvSpPr>
        <p:spPr>
          <a:xfrm>
            <a:off x="3159125" y="4035425"/>
            <a:ext cx="5478780" cy="451485"/>
          </a:xfrm>
          <a:prstGeom prst="rect">
            <a:avLst/>
          </a:prstGeom>
        </p:spPr>
        <p:txBody>
          <a:bodyPr wrap="square">
            <a:noAutofit/>
          </a:bodyPr>
          <a:lstStyle/>
          <a:p>
            <a:r>
              <a:rPr lang="en-IN" altLang="zh-CN" sz="1600" dirty="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Capstone Presentation</a:t>
            </a:r>
            <a:endParaRPr lang="en-IN" altLang="zh-CN" sz="1600" dirty="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a:p>
            <a:r>
              <a:rPr lang="en-IN" altLang="zh-CN" sz="1600" dirty="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Name: Prabha Bharati</a:t>
            </a:r>
            <a:endParaRPr lang="en-IN" altLang="zh-CN" sz="1600" dirty="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6" name="Rectangle 5"/>
          <p:cNvSpPr/>
          <p:nvPr/>
        </p:nvSpPr>
        <p:spPr>
          <a:xfrm>
            <a:off x="2771775" y="3375660"/>
            <a:ext cx="6122035" cy="76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4249526" y="616683"/>
            <a:ext cx="7625715" cy="1322070"/>
            <a:chOff x="-981710" y="669848"/>
            <a:chExt cx="7625715" cy="1322070"/>
          </a:xfrm>
        </p:grpSpPr>
        <p:sp>
          <p:nvSpPr>
            <p:cNvPr id="2" name="TextBox 1"/>
            <p:cNvSpPr txBox="1"/>
            <p:nvPr/>
          </p:nvSpPr>
          <p:spPr>
            <a:xfrm>
              <a:off x="-981710" y="669848"/>
              <a:ext cx="7625715" cy="1322070"/>
            </a:xfrm>
            <a:prstGeom prst="rect">
              <a:avLst/>
            </a:prstGeom>
            <a:noFill/>
          </p:spPr>
          <p:txBody>
            <a:bodyPr wrap="square" rtlCol="0">
              <a:spAutoFit/>
            </a:bodyPr>
            <a:lstStyle/>
            <a:p>
              <a:pPr algn="ct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Modeling approach used &amp; </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W</a:t>
              </a: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hy</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9360" y="132205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TextBox 12"/>
          <p:cNvSpPr txBox="1"/>
          <p:nvPr/>
        </p:nvSpPr>
        <p:spPr>
          <a:xfrm>
            <a:off x="4249526" y="2222500"/>
            <a:ext cx="4484264" cy="306705"/>
          </a:xfrm>
          <a:prstGeom prst="rect">
            <a:avLst/>
          </a:prstGeom>
          <a:noFill/>
        </p:spPr>
        <p:txBody>
          <a:bodyPr wrap="square" rtlCol="0">
            <a:spAutoFit/>
          </a:bodyPr>
          <a:lstStyle/>
          <a:p>
            <a:r>
              <a:rPr lang="en-US" sz="1400"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Performance Comparison (Before SMOTE):</a:t>
            </a:r>
            <a:endParaRPr lang="en-US" sz="1200"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pic>
        <p:nvPicPr>
          <p:cNvPr id="4" name="图片占位符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3676" r="23676"/>
          <a:stretch>
            <a:fillRect/>
          </a:stretch>
        </p:blipFill>
        <p:spPr>
          <a:xfrm>
            <a:off x="0" y="0"/>
            <a:ext cx="3960495" cy="6858000"/>
          </a:xfrm>
        </p:spPr>
      </p:pic>
      <p:sp>
        <p:nvSpPr>
          <p:cNvPr id="5" name="Text Box 4"/>
          <p:cNvSpPr txBox="1"/>
          <p:nvPr/>
        </p:nvSpPr>
        <p:spPr>
          <a:xfrm>
            <a:off x="4337050" y="2813050"/>
            <a:ext cx="7434580" cy="3444875"/>
          </a:xfrm>
          <a:prstGeom prst="rect">
            <a:avLst/>
          </a:prstGeom>
          <a:noFill/>
        </p:spPr>
        <p:txBody>
          <a:bodyPr wrap="square" rtlCol="0">
            <a:noAutofit/>
          </a:bodyPr>
          <a:p>
            <a:r>
              <a:rPr lang="en-US">
                <a:solidFill>
                  <a:schemeClr val="bg2"/>
                </a:solidFill>
              </a:rPr>
              <a:t>XGBoost:</a:t>
            </a:r>
            <a:endParaRPr lang="en-US">
              <a:solidFill>
                <a:schemeClr val="bg2"/>
              </a:solidFill>
            </a:endParaRPr>
          </a:p>
          <a:p>
            <a:pPr marL="285750" indent="-285750">
              <a:buFont typeface="Arial" panose="020B0604020202020204" pitchFamily="34" charset="0"/>
              <a:buChar char="•"/>
            </a:pPr>
            <a:r>
              <a:rPr lang="en-US">
                <a:solidFill>
                  <a:schemeClr val="bg2"/>
                </a:solidFill>
              </a:rPr>
              <a:t>Train: Acc: 99.87%, Prec: 99.85%, Recall: 99.39%, F1: 99.62%, AUC: 99.99%</a:t>
            </a:r>
            <a:endParaRPr lang="en-US">
              <a:solidFill>
                <a:schemeClr val="bg2"/>
              </a:solidFill>
            </a:endParaRPr>
          </a:p>
          <a:p>
            <a:pPr marL="285750" indent="-285750">
              <a:buFont typeface="Arial" panose="020B0604020202020204" pitchFamily="34" charset="0"/>
              <a:buChar char="•"/>
            </a:pPr>
            <a:r>
              <a:rPr lang="en-US">
                <a:solidFill>
                  <a:schemeClr val="bg2"/>
                </a:solidFill>
              </a:rPr>
              <a:t>Test: Acc: 94.85%, Prec: 90.61%, Recall: 78.61%, F1: 84.18%, AUC: 98.05%</a:t>
            </a:r>
            <a:endParaRPr lang="en-US">
              <a:solidFill>
                <a:schemeClr val="bg2"/>
              </a:solidFill>
            </a:endParaRPr>
          </a:p>
          <a:p>
            <a:pPr marL="285750" indent="-285750">
              <a:buFont typeface="Arial" panose="020B0604020202020204" pitchFamily="34" charset="0"/>
              <a:buChar char="•"/>
            </a:pPr>
            <a:r>
              <a:rPr lang="en-US">
                <a:solidFill>
                  <a:schemeClr val="bg2"/>
                </a:solidFill>
              </a:rPr>
              <a:t>Observation: Slight overfitting</a:t>
            </a:r>
            <a:endParaRPr lang="en-US">
              <a:solidFill>
                <a:schemeClr val="bg2"/>
              </a:solidFill>
            </a:endParaRPr>
          </a:p>
          <a:p>
            <a:pPr indent="0">
              <a:buFont typeface="Arial" panose="020B0604020202020204" pitchFamily="34" charset="0"/>
              <a:buNone/>
            </a:pPr>
            <a:endParaRPr lang="en-US">
              <a:solidFill>
                <a:schemeClr val="bg2"/>
              </a:solidFill>
            </a:endParaRPr>
          </a:p>
          <a:p>
            <a:pPr indent="0">
              <a:buFont typeface="Arial" panose="020B0604020202020204" pitchFamily="34" charset="0"/>
              <a:buNone/>
            </a:pPr>
            <a:r>
              <a:rPr lang="en-US">
                <a:solidFill>
                  <a:schemeClr val="bg2"/>
                </a:solidFill>
              </a:rPr>
              <a:t>SVM:</a:t>
            </a:r>
            <a:endParaRPr lang="en-US">
              <a:solidFill>
                <a:schemeClr val="bg2"/>
              </a:solidFill>
            </a:endParaRPr>
          </a:p>
          <a:p>
            <a:pPr marL="285750" indent="-285750">
              <a:buFont typeface="Arial" panose="020B0604020202020204" pitchFamily="34" charset="0"/>
              <a:buChar char="•"/>
            </a:pPr>
            <a:r>
              <a:rPr lang="en-US">
                <a:solidFill>
                  <a:schemeClr val="bg2"/>
                </a:solidFill>
              </a:rPr>
              <a:t>Train: Acc: 92.48%, Prec: 90.94%, Recall: 60.67%, F1: 72.79%, AUC: 93.83%</a:t>
            </a:r>
            <a:endParaRPr lang="en-US">
              <a:solidFill>
                <a:schemeClr val="bg2"/>
              </a:solidFill>
            </a:endParaRPr>
          </a:p>
          <a:p>
            <a:pPr marL="285750" indent="-285750">
              <a:buFont typeface="Arial" panose="020B0604020202020204" pitchFamily="34" charset="0"/>
              <a:buChar char="•"/>
            </a:pPr>
            <a:r>
              <a:rPr lang="en-US">
                <a:solidFill>
                  <a:schemeClr val="bg2"/>
                </a:solidFill>
              </a:rPr>
              <a:t>Test: Acc: 90.59%, Prec: 87.53%, Recall: 53.65%, F1: 66.53%, AUC: 91.65%</a:t>
            </a:r>
            <a:endParaRPr lang="en-US">
              <a:solidFill>
                <a:schemeClr val="bg2"/>
              </a:solidFill>
            </a:endParaRPr>
          </a:p>
          <a:p>
            <a:pPr marL="285750" indent="-285750">
              <a:buFont typeface="Arial" panose="020B0604020202020204" pitchFamily="34" charset="0"/>
              <a:buChar char="•"/>
            </a:pPr>
            <a:r>
              <a:rPr lang="en-US">
                <a:solidFill>
                  <a:schemeClr val="bg2"/>
                </a:solidFill>
              </a:rPr>
              <a:t>Observation: Slight overfitting</a:t>
            </a:r>
            <a:endParaRPr lang="en-US">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4249526" y="616683"/>
            <a:ext cx="7625715" cy="1322070"/>
            <a:chOff x="-981710" y="669848"/>
            <a:chExt cx="7625715" cy="1322070"/>
          </a:xfrm>
        </p:grpSpPr>
        <p:sp>
          <p:nvSpPr>
            <p:cNvPr id="2" name="TextBox 1"/>
            <p:cNvSpPr txBox="1"/>
            <p:nvPr/>
          </p:nvSpPr>
          <p:spPr>
            <a:xfrm>
              <a:off x="-981710" y="669848"/>
              <a:ext cx="7625715" cy="1322070"/>
            </a:xfrm>
            <a:prstGeom prst="rect">
              <a:avLst/>
            </a:prstGeom>
            <a:noFill/>
          </p:spPr>
          <p:txBody>
            <a:bodyPr wrap="square" rtlCol="0">
              <a:spAutoFit/>
            </a:bodyPr>
            <a:lstStyle/>
            <a:p>
              <a:pPr algn="ct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Modeling approach used &amp; </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W</a:t>
              </a: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hy</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9360" y="132205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TextBox 12"/>
          <p:cNvSpPr txBox="1"/>
          <p:nvPr/>
        </p:nvSpPr>
        <p:spPr>
          <a:xfrm>
            <a:off x="4249526" y="2222500"/>
            <a:ext cx="4484264" cy="306705"/>
          </a:xfrm>
          <a:prstGeom prst="rect">
            <a:avLst/>
          </a:prstGeom>
          <a:noFill/>
        </p:spPr>
        <p:txBody>
          <a:bodyPr wrap="square" rtlCol="0">
            <a:spAutoFit/>
          </a:bodyPr>
          <a:lstStyle/>
          <a:p>
            <a:r>
              <a:rPr lang="en-US" sz="1400"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Performance Comparison (Before SMOTE):</a:t>
            </a:r>
            <a:endParaRPr lang="en-US" sz="1200"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pic>
        <p:nvPicPr>
          <p:cNvPr id="4" name="图片占位符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3676" r="23676"/>
          <a:stretch>
            <a:fillRect/>
          </a:stretch>
        </p:blipFill>
        <p:spPr>
          <a:xfrm>
            <a:off x="0" y="0"/>
            <a:ext cx="3960495" cy="6858000"/>
          </a:xfrm>
        </p:spPr>
      </p:pic>
      <p:sp>
        <p:nvSpPr>
          <p:cNvPr id="5" name="Text Box 4"/>
          <p:cNvSpPr txBox="1"/>
          <p:nvPr/>
        </p:nvSpPr>
        <p:spPr>
          <a:xfrm>
            <a:off x="4337050" y="2813050"/>
            <a:ext cx="7434580" cy="3444875"/>
          </a:xfrm>
          <a:prstGeom prst="rect">
            <a:avLst/>
          </a:prstGeom>
          <a:noFill/>
        </p:spPr>
        <p:txBody>
          <a:bodyPr wrap="square" rtlCol="0">
            <a:noAutofit/>
          </a:bodyPr>
          <a:p>
            <a:r>
              <a:rPr lang="en-US">
                <a:solidFill>
                  <a:schemeClr val="bg2"/>
                </a:solidFill>
              </a:rPr>
              <a:t>KNN:</a:t>
            </a:r>
            <a:endParaRPr lang="en-US">
              <a:solidFill>
                <a:schemeClr val="bg2"/>
              </a:solidFill>
            </a:endParaRPr>
          </a:p>
          <a:p>
            <a:pPr marL="285750" indent="-285750">
              <a:buFont typeface="Arial" panose="020B0604020202020204" pitchFamily="34" charset="0"/>
              <a:buChar char="•"/>
            </a:pPr>
            <a:r>
              <a:rPr lang="en-US">
                <a:solidFill>
                  <a:schemeClr val="bg2"/>
                </a:solidFill>
              </a:rPr>
              <a:t>Train: Acc: 96.36%, Prec: 93.22%, Recall: 84.16%, F1: 88.46%, AUC: 99.10%</a:t>
            </a:r>
            <a:endParaRPr lang="en-US">
              <a:solidFill>
                <a:schemeClr val="bg2"/>
              </a:solidFill>
            </a:endParaRPr>
          </a:p>
          <a:p>
            <a:pPr marL="285750" indent="-285750">
              <a:buFont typeface="Arial" panose="020B0604020202020204" pitchFamily="34" charset="0"/>
              <a:buChar char="•"/>
            </a:pPr>
            <a:r>
              <a:rPr lang="en-US">
                <a:solidFill>
                  <a:schemeClr val="bg2"/>
                </a:solidFill>
              </a:rPr>
              <a:t>Test: Acc: 92.60%, Prec: 85.84%, Recall: 68.93%, F1: 76.46%, AUC: 95.04%</a:t>
            </a:r>
            <a:endParaRPr lang="en-US">
              <a:solidFill>
                <a:schemeClr val="bg2"/>
              </a:solidFill>
            </a:endParaRPr>
          </a:p>
          <a:p>
            <a:pPr marL="285750" indent="-285750">
              <a:buFont typeface="Arial" panose="020B0604020202020204" pitchFamily="34" charset="0"/>
              <a:buChar char="•"/>
            </a:pPr>
            <a:r>
              <a:rPr lang="en-US">
                <a:solidFill>
                  <a:schemeClr val="bg2"/>
                </a:solidFill>
              </a:rPr>
              <a:t>Observation: Overfitting</a:t>
            </a:r>
            <a:endParaRPr lang="en-US">
              <a:solidFill>
                <a:schemeClr val="bg2"/>
              </a:solidFill>
            </a:endParaRPr>
          </a:p>
          <a:p>
            <a:pPr marL="285750" indent="-285750">
              <a:buFont typeface="Arial" panose="020B0604020202020204" pitchFamily="34" charset="0"/>
              <a:buChar char="•"/>
            </a:pPr>
            <a:endParaRPr lang="en-US">
              <a:solidFill>
                <a:schemeClr val="bg2"/>
              </a:solidFill>
            </a:endParaRPr>
          </a:p>
          <a:p>
            <a:pPr indent="0">
              <a:buFont typeface="Arial" panose="020B0604020202020204" pitchFamily="34" charset="0"/>
              <a:buNone/>
            </a:pPr>
            <a:r>
              <a:rPr lang="en-US">
                <a:solidFill>
                  <a:schemeClr val="bg2"/>
                </a:solidFill>
              </a:rPr>
              <a:t>LDA:</a:t>
            </a:r>
            <a:endParaRPr lang="en-US">
              <a:solidFill>
                <a:schemeClr val="bg2"/>
              </a:solidFill>
            </a:endParaRPr>
          </a:p>
          <a:p>
            <a:pPr marL="285750" indent="-285750">
              <a:buFont typeface="Arial" panose="020B0604020202020204" pitchFamily="34" charset="0"/>
              <a:buChar char="•"/>
            </a:pPr>
            <a:r>
              <a:rPr lang="en-US">
                <a:solidFill>
                  <a:schemeClr val="bg2"/>
                </a:solidFill>
              </a:rPr>
              <a:t>Train: Acc: 86.41%, Prec: 70.27%, Recall: 31.29%, F1: 43.30%, AUC: 84.71%</a:t>
            </a:r>
            <a:endParaRPr lang="en-US">
              <a:solidFill>
                <a:schemeClr val="bg2"/>
              </a:solidFill>
            </a:endParaRPr>
          </a:p>
          <a:p>
            <a:pPr marL="285750" indent="-285750">
              <a:buFont typeface="Arial" panose="020B0604020202020204" pitchFamily="34" charset="0"/>
              <a:buChar char="•"/>
            </a:pPr>
            <a:r>
              <a:rPr lang="en-US">
                <a:solidFill>
                  <a:schemeClr val="bg2"/>
                </a:solidFill>
              </a:rPr>
              <a:t>Test: Acc: 86.53%, Prec: 75.97%, Recall: 33.28%, F1: 46.28%, AUC: 84.84%</a:t>
            </a:r>
            <a:endParaRPr lang="en-US">
              <a:solidFill>
                <a:schemeClr val="bg2"/>
              </a:solidFill>
            </a:endParaRPr>
          </a:p>
          <a:p>
            <a:pPr marL="285750" indent="-285750">
              <a:buFont typeface="Arial" panose="020B0604020202020204" pitchFamily="34" charset="0"/>
              <a:buChar char="•"/>
            </a:pPr>
            <a:r>
              <a:rPr lang="en-US">
                <a:solidFill>
                  <a:schemeClr val="bg2"/>
                </a:solidFill>
              </a:rPr>
              <a:t>Observation: No overfitting</a:t>
            </a:r>
            <a:endParaRPr lang="en-US">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2" name="Group 1"/>
          <p:cNvGrpSpPr/>
          <p:nvPr/>
        </p:nvGrpSpPr>
        <p:grpSpPr>
          <a:xfrm>
            <a:off x="1398270" y="2865883"/>
            <a:ext cx="9190990" cy="725107"/>
            <a:chOff x="1398278" y="-292002"/>
            <a:chExt cx="9190990" cy="725107"/>
          </a:xfrm>
        </p:grpSpPr>
        <p:sp>
          <p:nvSpPr>
            <p:cNvPr id="3" name="TextBox 2"/>
            <p:cNvSpPr txBox="1"/>
            <p:nvPr/>
          </p:nvSpPr>
          <p:spPr>
            <a:xfrm>
              <a:off x="1398278" y="-292002"/>
              <a:ext cx="9190990" cy="706755"/>
            </a:xfrm>
            <a:prstGeom prst="rect">
              <a:avLst/>
            </a:prstGeom>
            <a:noFill/>
          </p:spPr>
          <p:txBody>
            <a:bodyPr wrap="none" rtlCol="0">
              <a:spAutoFit/>
            </a:bodyPr>
            <a:lstStyle/>
            <a:p>
              <a:pPr algn="ct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Modeling approach used &amp; </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W</a:t>
              </a: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hy</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6" name="Rectangle 5"/>
            <p:cNvSpPr/>
            <p:nvPr/>
          </p:nvSpPr>
          <p:spPr>
            <a:xfrm>
              <a:off x="4574821" y="41481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8" name="TextBox 7"/>
          <p:cNvSpPr txBox="1"/>
          <p:nvPr/>
        </p:nvSpPr>
        <p:spPr>
          <a:xfrm>
            <a:off x="1477645" y="3961130"/>
            <a:ext cx="9237345" cy="2578100"/>
          </a:xfrm>
          <a:prstGeom prst="rect">
            <a:avLst/>
          </a:prstGeom>
          <a:noFill/>
        </p:spPr>
        <p:txBody>
          <a:bodyPr wrap="square" rtlCol="0">
            <a:noAutofit/>
          </a:bodyPr>
          <a:lstStyle/>
          <a:p>
            <a:pPr algn="ctr"/>
            <a:r>
              <a:rPr lang="en-US" sz="1600" b="1">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Why XGBoost</a:t>
            </a:r>
            <a:r>
              <a:rPr lang="en-IN" altLang="en-US" sz="1600" b="1">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 </a:t>
            </a:r>
            <a:r>
              <a:rPr lang="en-US" sz="1600" b="1">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a:t>
            </a:r>
            <a:r>
              <a:rPr lang="en-IN" altLang="en-US" sz="1600" b="1">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 </a:t>
            </a:r>
            <a:endParaRPr lang="en-US" sz="12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Balanced Performance:</a:t>
            </a:r>
            <a:endPar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High accuracy (94.85%) and AUC (98.05%) with only slight overfitting.</a:t>
            </a: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Robustness:</a:t>
            </a: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Effective in handling imbalanced data.</a:t>
            </a: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Efficiency:</a:t>
            </a:r>
            <a:endPar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Fast training and prediction times.</a:t>
            </a: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Conclusion:</a:t>
            </a:r>
            <a:endPar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Selected Model: XGBoost for its high performance, balanced metrics, and robustness against overfitting.</a:t>
            </a:r>
            <a:endParaRPr lang="en-US" sz="140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pic>
        <p:nvPicPr>
          <p:cNvPr id="7" name="图片占位符 6"/>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20000" b="20000"/>
          <a:stretch>
            <a:fillRect/>
          </a:stretch>
        </p:blipFill>
        <p:spPr>
          <a:xfrm>
            <a:off x="1524000" y="0"/>
            <a:ext cx="9144000" cy="2476500"/>
          </a:xfrm>
        </p:spPr>
      </p:pic>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2" name="Group 1"/>
          <p:cNvGrpSpPr/>
          <p:nvPr/>
        </p:nvGrpSpPr>
        <p:grpSpPr>
          <a:xfrm>
            <a:off x="1398270" y="2865883"/>
            <a:ext cx="9190990" cy="725107"/>
            <a:chOff x="1398278" y="-292002"/>
            <a:chExt cx="9190990" cy="725107"/>
          </a:xfrm>
        </p:grpSpPr>
        <p:sp>
          <p:nvSpPr>
            <p:cNvPr id="3" name="TextBox 2"/>
            <p:cNvSpPr txBox="1"/>
            <p:nvPr/>
          </p:nvSpPr>
          <p:spPr>
            <a:xfrm>
              <a:off x="1398278" y="-292002"/>
              <a:ext cx="9190990" cy="706755"/>
            </a:xfrm>
            <a:prstGeom prst="rect">
              <a:avLst/>
            </a:prstGeom>
            <a:noFill/>
          </p:spPr>
          <p:txBody>
            <a:bodyPr wrap="none" rtlCol="0">
              <a:spAutoFit/>
            </a:bodyPr>
            <a:lstStyle/>
            <a:p>
              <a:pPr algn="ct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Modeling approach used &amp; </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W</a:t>
              </a: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hy</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6" name="Rectangle 5"/>
            <p:cNvSpPr/>
            <p:nvPr/>
          </p:nvSpPr>
          <p:spPr>
            <a:xfrm>
              <a:off x="4574821" y="41481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8" name="TextBox 7"/>
          <p:cNvSpPr txBox="1"/>
          <p:nvPr/>
        </p:nvSpPr>
        <p:spPr>
          <a:xfrm>
            <a:off x="1477645" y="3961130"/>
            <a:ext cx="9237345" cy="2578100"/>
          </a:xfrm>
          <a:prstGeom prst="rect">
            <a:avLst/>
          </a:prstGeom>
          <a:noFill/>
        </p:spPr>
        <p:txBody>
          <a:bodyPr wrap="square" rtlCol="0">
            <a:noAutofit/>
          </a:bodyPr>
          <a:lstStyle/>
          <a:p>
            <a:pPr algn="ctr"/>
            <a:r>
              <a:rPr lang="en-US" sz="1600" b="1">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Why XGBoost</a:t>
            </a:r>
            <a:r>
              <a:rPr lang="en-IN" altLang="en-US" sz="1600" b="1">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 </a:t>
            </a:r>
            <a:r>
              <a:rPr lang="en-US" sz="1600" b="1">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a:t>
            </a:r>
            <a:r>
              <a:rPr lang="en-IN" altLang="en-US" sz="1600" b="1">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 </a:t>
            </a:r>
            <a:endParaRPr lang="en-US" sz="12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After Cross-Validation:</a:t>
            </a:r>
            <a:endPar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endParaRPr lang="en-US" sz="1400" u="sng">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Consistent Performance: Maintained high accuracy, precision, recall, F1 score, and AUC across folds.</a:t>
            </a: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Generalization: Reduced risk of overfitting, confirming robustness and reliability for predicting customer churn.</a:t>
            </a: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ctr"/>
            <a:r>
              <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Best Model: XGBoost shows exceptional performance both before and after SMOTE and after cross-validation, making it the ideal choice for accurate and reliable customer churn prediction.</a:t>
            </a:r>
            <a:endParaRPr lang="en-US" sz="14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pic>
        <p:nvPicPr>
          <p:cNvPr id="7" name="图片占位符 6"/>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20000" b="20000"/>
          <a:stretch>
            <a:fillRect/>
          </a:stretch>
        </p:blipFill>
        <p:spPr>
          <a:xfrm>
            <a:off x="1524000" y="0"/>
            <a:ext cx="9144000" cy="2476500"/>
          </a:xfrm>
        </p:spPr>
      </p:pic>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952500" y="616683"/>
            <a:ext cx="5094605" cy="725107"/>
            <a:chOff x="952500" y="669848"/>
            <a:chExt cx="5094605" cy="725107"/>
          </a:xfrm>
        </p:grpSpPr>
        <p:sp>
          <p:nvSpPr>
            <p:cNvPr id="2" name="TextBox 1"/>
            <p:cNvSpPr txBox="1"/>
            <p:nvPr/>
          </p:nvSpPr>
          <p:spPr>
            <a:xfrm>
              <a:off x="952500" y="669848"/>
              <a:ext cx="5094605" cy="706755"/>
            </a:xfrm>
            <a:prstGeom prst="rect">
              <a:avLst/>
            </a:prstGeom>
            <a:noFill/>
          </p:spPr>
          <p:txBody>
            <a:bodyPr wrap="none" rtlCol="0">
              <a:spAutoFit/>
            </a:bodyPr>
            <a:lstStyle/>
            <a:p>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Insights from Analysis</a:t>
              </a:r>
              <a:endParaRPr lang="en-IN" alt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132530" y="137666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2981325"/>
            <a:ext cx="2289175" cy="1710055"/>
          </a:xfrm>
          <a:prstGeom prst="rect">
            <a:avLst/>
          </a:prstGeom>
        </p:spPr>
      </p:pic>
      <p:sp>
        <p:nvSpPr>
          <p:cNvPr id="6" name="Oval Callout 5"/>
          <p:cNvSpPr/>
          <p:nvPr/>
        </p:nvSpPr>
        <p:spPr>
          <a:xfrm>
            <a:off x="3618865" y="2290445"/>
            <a:ext cx="1146175" cy="829310"/>
          </a:xfrm>
          <a:prstGeom prst="wedgeEllipseCallou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en-US" sz="1400" smtClean="0">
                <a:latin typeface="Arial" panose="020B0604020202020204" pitchFamily="34" charset="0"/>
                <a:ea typeface="Microsoft YaHei" panose="020B0503020204020204" pitchFamily="34" charset="-122"/>
                <a:sym typeface="Arial" panose="020B0604020202020204" pitchFamily="34" charset="0"/>
              </a:rPr>
              <a:t>Impact</a:t>
            </a:r>
            <a:endParaRPr lang="en-IN" altLang="en-US" sz="1400" smtClean="0">
              <a:latin typeface="Arial" panose="020B0604020202020204" pitchFamily="34" charset="0"/>
              <a:ea typeface="Microsoft YaHei" panose="020B0503020204020204" pitchFamily="34" charset="-122"/>
              <a:sym typeface="Arial" panose="020B0604020202020204" pitchFamily="34" charset="0"/>
            </a:endParaRPr>
          </a:p>
        </p:txBody>
      </p:sp>
      <p:sp>
        <p:nvSpPr>
          <p:cNvPr id="7" name="Arc 6"/>
          <p:cNvSpPr/>
          <p:nvPr/>
        </p:nvSpPr>
        <p:spPr>
          <a:xfrm>
            <a:off x="3576213" y="2247900"/>
            <a:ext cx="914400" cy="914400"/>
          </a:xfrm>
          <a:prstGeom prst="arc">
            <a:avLst>
              <a:gd name="adj1" fmla="val 16200000"/>
              <a:gd name="adj2" fmla="val 2461205"/>
            </a:avLst>
          </a:prstGeom>
          <a:ln w="3810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sp>
        <p:nvSpPr>
          <p:cNvPr id="8" name="Oval 7"/>
          <p:cNvSpPr/>
          <p:nvPr/>
        </p:nvSpPr>
        <p:spPr>
          <a:xfrm>
            <a:off x="6095999" y="2247900"/>
            <a:ext cx="1181100" cy="1181100"/>
          </a:xfrm>
          <a:prstGeom prst="ellipse">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12" name="Arc 11"/>
          <p:cNvSpPr/>
          <p:nvPr/>
        </p:nvSpPr>
        <p:spPr>
          <a:xfrm>
            <a:off x="6097523" y="2247900"/>
            <a:ext cx="1179576" cy="1179576"/>
          </a:xfrm>
          <a:prstGeom prst="arc">
            <a:avLst>
              <a:gd name="adj1" fmla="val 10656961"/>
              <a:gd name="adj2" fmla="val 16559903"/>
            </a:avLst>
          </a:prstGeom>
          <a:ln w="571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sp>
        <p:nvSpPr>
          <p:cNvPr id="13" name="Oval 12"/>
          <p:cNvSpPr/>
          <p:nvPr/>
        </p:nvSpPr>
        <p:spPr>
          <a:xfrm>
            <a:off x="6095999" y="4387106"/>
            <a:ext cx="1181100" cy="1181100"/>
          </a:xfrm>
          <a:prstGeom prst="ellipse">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14" name="Arc 13"/>
          <p:cNvSpPr/>
          <p:nvPr/>
        </p:nvSpPr>
        <p:spPr>
          <a:xfrm>
            <a:off x="6097523" y="4387106"/>
            <a:ext cx="1179576" cy="1179576"/>
          </a:xfrm>
          <a:prstGeom prst="arc">
            <a:avLst>
              <a:gd name="adj1" fmla="val 1145202"/>
              <a:gd name="adj2" fmla="val 16559903"/>
            </a:avLst>
          </a:prstGeom>
          <a:ln w="571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nvGrpSpPr>
          <p:cNvPr id="25" name="Group 24"/>
          <p:cNvGrpSpPr/>
          <p:nvPr/>
        </p:nvGrpSpPr>
        <p:grpSpPr>
          <a:xfrm>
            <a:off x="7746334" y="2183087"/>
            <a:ext cx="2766973" cy="1141763"/>
            <a:chOff x="7650007" y="2247900"/>
            <a:chExt cx="2766973" cy="1141763"/>
          </a:xfrm>
        </p:grpSpPr>
        <p:sp>
          <p:nvSpPr>
            <p:cNvPr id="15" name="TextBox 14"/>
            <p:cNvSpPr txBox="1"/>
            <p:nvPr/>
          </p:nvSpPr>
          <p:spPr>
            <a:xfrm>
              <a:off x="7653375" y="2247900"/>
              <a:ext cx="2261235" cy="368300"/>
            </a:xfrm>
            <a:prstGeom prst="rect">
              <a:avLst/>
            </a:prstGeom>
            <a:noFill/>
          </p:spPr>
          <p:txBody>
            <a:bodyPr wrap="none" rtlCol="0">
              <a:spAutoFit/>
            </a:bodyPr>
            <a:lstStyle/>
            <a:p>
              <a:r>
                <a:rPr lang="en-IN" altLang="en-US"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CUSTOMER CARE</a:t>
              </a:r>
              <a:r>
                <a:rPr lang="en-US"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 </a:t>
              </a:r>
              <a:endParaRPr lang="en-US" b="1">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cxnSp>
          <p:nvCxnSpPr>
            <p:cNvPr id="17" name="Straight Connector 16"/>
            <p:cNvCxnSpPr/>
            <p:nvPr/>
          </p:nvCxnSpPr>
          <p:spPr>
            <a:xfrm>
              <a:off x="7765220" y="2827519"/>
              <a:ext cx="265176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7650007" y="2972326"/>
              <a:ext cx="690880" cy="337185"/>
            </a:xfrm>
            <a:prstGeom prst="rect">
              <a:avLst/>
            </a:prstGeom>
            <a:noFill/>
          </p:spPr>
          <p:txBody>
            <a:bodyPr wrap="none" rtlCol="0">
              <a:spAutoFit/>
            </a:bodyPr>
            <a:lstStyle/>
            <a:p>
              <a:r>
                <a:rPr lang="en-IN" altLang="en-US" sz="1600"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HIGH</a:t>
              </a:r>
              <a:endParaRPr lang="en-US" sz="10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cxnSp>
          <p:nvCxnSpPr>
            <p:cNvPr id="19" name="Straight Connector 18"/>
            <p:cNvCxnSpPr/>
            <p:nvPr/>
          </p:nvCxnSpPr>
          <p:spPr>
            <a:xfrm>
              <a:off x="7765220" y="2827519"/>
              <a:ext cx="914400"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20" name="Freeform 19"/>
            <p:cNvSpPr>
              <a:spLocks noChangeArrowheads="1"/>
            </p:cNvSpPr>
            <p:nvPr/>
          </p:nvSpPr>
          <p:spPr bwMode="auto">
            <a:xfrm>
              <a:off x="9261825" y="3047316"/>
              <a:ext cx="145114" cy="342347"/>
            </a:xfrm>
            <a:custGeom>
              <a:avLst/>
              <a:gdLst>
                <a:gd name="connsiteX0" fmla="*/ 370873 w 1290638"/>
                <a:gd name="connsiteY0" fmla="*/ 598487 h 3044825"/>
                <a:gd name="connsiteX1" fmla="*/ 519222 w 1290638"/>
                <a:gd name="connsiteY1" fmla="*/ 598487 h 3044825"/>
                <a:gd name="connsiteX2" fmla="*/ 548892 w 1290638"/>
                <a:gd name="connsiteY2" fmla="*/ 598487 h 3044825"/>
                <a:gd name="connsiteX3" fmla="*/ 919765 w 1290638"/>
                <a:gd name="connsiteY3" fmla="*/ 598487 h 3044825"/>
                <a:gd name="connsiteX4" fmla="*/ 1290638 w 1290638"/>
                <a:gd name="connsiteY4" fmla="*/ 962526 h 3044825"/>
                <a:gd name="connsiteX5" fmla="*/ 1290638 w 1290638"/>
                <a:gd name="connsiteY5" fmla="*/ 1661479 h 3044825"/>
                <a:gd name="connsiteX6" fmla="*/ 1171959 w 1290638"/>
                <a:gd name="connsiteY6" fmla="*/ 1777972 h 3044825"/>
                <a:gd name="connsiteX7" fmla="*/ 1053279 w 1290638"/>
                <a:gd name="connsiteY7" fmla="*/ 1661479 h 3044825"/>
                <a:gd name="connsiteX8" fmla="*/ 1053279 w 1290638"/>
                <a:gd name="connsiteY8" fmla="*/ 1253756 h 3044825"/>
                <a:gd name="connsiteX9" fmla="*/ 1053279 w 1290638"/>
                <a:gd name="connsiteY9" fmla="*/ 1006210 h 3044825"/>
                <a:gd name="connsiteX10" fmla="*/ 993940 w 1290638"/>
                <a:gd name="connsiteY10" fmla="*/ 1006210 h 3044825"/>
                <a:gd name="connsiteX11" fmla="*/ 993940 w 1290638"/>
                <a:gd name="connsiteY11" fmla="*/ 1268318 h 3044825"/>
                <a:gd name="connsiteX12" fmla="*/ 993940 w 1290638"/>
                <a:gd name="connsiteY12" fmla="*/ 1719725 h 3044825"/>
                <a:gd name="connsiteX13" fmla="*/ 993940 w 1290638"/>
                <a:gd name="connsiteY13" fmla="*/ 1777972 h 3044825"/>
                <a:gd name="connsiteX14" fmla="*/ 993940 w 1290638"/>
                <a:gd name="connsiteY14" fmla="*/ 2884648 h 3044825"/>
                <a:gd name="connsiteX15" fmla="*/ 830756 w 1290638"/>
                <a:gd name="connsiteY15" fmla="*/ 3044825 h 3044825"/>
                <a:gd name="connsiteX16" fmla="*/ 667572 w 1290638"/>
                <a:gd name="connsiteY16" fmla="*/ 2884648 h 3044825"/>
                <a:gd name="connsiteX17" fmla="*/ 667572 w 1290638"/>
                <a:gd name="connsiteY17" fmla="*/ 1777972 h 3044825"/>
                <a:gd name="connsiteX18" fmla="*/ 608232 w 1290638"/>
                <a:gd name="connsiteY18" fmla="*/ 1777972 h 3044825"/>
                <a:gd name="connsiteX19" fmla="*/ 608232 w 1290638"/>
                <a:gd name="connsiteY19" fmla="*/ 2884648 h 3044825"/>
                <a:gd name="connsiteX20" fmla="*/ 459883 w 1290638"/>
                <a:gd name="connsiteY20" fmla="*/ 3044825 h 3044825"/>
                <a:gd name="connsiteX21" fmla="*/ 296698 w 1290638"/>
                <a:gd name="connsiteY21" fmla="*/ 2884648 h 3044825"/>
                <a:gd name="connsiteX22" fmla="*/ 296698 w 1290638"/>
                <a:gd name="connsiteY22" fmla="*/ 1777972 h 3044825"/>
                <a:gd name="connsiteX23" fmla="*/ 296698 w 1290638"/>
                <a:gd name="connsiteY23" fmla="*/ 1719725 h 3044825"/>
                <a:gd name="connsiteX24" fmla="*/ 296698 w 1290638"/>
                <a:gd name="connsiteY24" fmla="*/ 1268318 h 3044825"/>
                <a:gd name="connsiteX25" fmla="*/ 296698 w 1290638"/>
                <a:gd name="connsiteY25" fmla="*/ 1006210 h 3044825"/>
                <a:gd name="connsiteX26" fmla="*/ 237358 w 1290638"/>
                <a:gd name="connsiteY26" fmla="*/ 1006210 h 3044825"/>
                <a:gd name="connsiteX27" fmla="*/ 237358 w 1290638"/>
                <a:gd name="connsiteY27" fmla="*/ 1253756 h 3044825"/>
                <a:gd name="connsiteX28" fmla="*/ 237358 w 1290638"/>
                <a:gd name="connsiteY28" fmla="*/ 1661479 h 3044825"/>
                <a:gd name="connsiteX29" fmla="*/ 118679 w 1290638"/>
                <a:gd name="connsiteY29" fmla="*/ 1777972 h 3044825"/>
                <a:gd name="connsiteX30" fmla="*/ 0 w 1290638"/>
                <a:gd name="connsiteY30" fmla="*/ 1661479 h 3044825"/>
                <a:gd name="connsiteX31" fmla="*/ 0 w 1290638"/>
                <a:gd name="connsiteY31" fmla="*/ 962526 h 3044825"/>
                <a:gd name="connsiteX32" fmla="*/ 370873 w 1290638"/>
                <a:gd name="connsiteY32" fmla="*/ 598487 h 3044825"/>
                <a:gd name="connsiteX33" fmla="*/ 646113 w 1290638"/>
                <a:gd name="connsiteY33" fmla="*/ 0 h 3044825"/>
                <a:gd name="connsiteX34" fmla="*/ 920751 w 1290638"/>
                <a:gd name="connsiteY34" fmla="*/ 269875 h 3044825"/>
                <a:gd name="connsiteX35" fmla="*/ 646113 w 1290638"/>
                <a:gd name="connsiteY35" fmla="*/ 539750 h 3044825"/>
                <a:gd name="connsiteX36" fmla="*/ 371475 w 1290638"/>
                <a:gd name="connsiteY36" fmla="*/ 269875 h 3044825"/>
                <a:gd name="connsiteX37" fmla="*/ 646113 w 1290638"/>
                <a:gd name="connsiteY37" fmla="*/ 0 h 304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90638" h="3044825">
                  <a:moveTo>
                    <a:pt x="370873" y="598487"/>
                  </a:moveTo>
                  <a:cubicBezTo>
                    <a:pt x="370873" y="598487"/>
                    <a:pt x="370873" y="598487"/>
                    <a:pt x="519222" y="598487"/>
                  </a:cubicBezTo>
                  <a:cubicBezTo>
                    <a:pt x="519222" y="598487"/>
                    <a:pt x="519222" y="598487"/>
                    <a:pt x="548892" y="598487"/>
                  </a:cubicBezTo>
                  <a:cubicBezTo>
                    <a:pt x="548892" y="598487"/>
                    <a:pt x="548892" y="598487"/>
                    <a:pt x="919765" y="598487"/>
                  </a:cubicBezTo>
                  <a:cubicBezTo>
                    <a:pt x="1112619" y="598487"/>
                    <a:pt x="1275803" y="758664"/>
                    <a:pt x="1290638" y="962526"/>
                  </a:cubicBezTo>
                  <a:cubicBezTo>
                    <a:pt x="1290638" y="962526"/>
                    <a:pt x="1290638" y="962526"/>
                    <a:pt x="1290638" y="1661479"/>
                  </a:cubicBezTo>
                  <a:cubicBezTo>
                    <a:pt x="1290638" y="1734287"/>
                    <a:pt x="1231299" y="1777972"/>
                    <a:pt x="1171959" y="1777972"/>
                  </a:cubicBezTo>
                  <a:cubicBezTo>
                    <a:pt x="1097784" y="1777972"/>
                    <a:pt x="1053279" y="1734287"/>
                    <a:pt x="1053279" y="1661479"/>
                  </a:cubicBezTo>
                  <a:cubicBezTo>
                    <a:pt x="1053279" y="1661479"/>
                    <a:pt x="1053279" y="1661479"/>
                    <a:pt x="1053279" y="1253756"/>
                  </a:cubicBezTo>
                  <a:cubicBezTo>
                    <a:pt x="1053279" y="1253756"/>
                    <a:pt x="1053279" y="1253756"/>
                    <a:pt x="1053279" y="1006210"/>
                  </a:cubicBezTo>
                  <a:cubicBezTo>
                    <a:pt x="1053279" y="1006210"/>
                    <a:pt x="1053279" y="1006210"/>
                    <a:pt x="993940" y="1006210"/>
                  </a:cubicBezTo>
                  <a:cubicBezTo>
                    <a:pt x="993940" y="1006210"/>
                    <a:pt x="993940" y="1006210"/>
                    <a:pt x="993940" y="1268318"/>
                  </a:cubicBezTo>
                  <a:cubicBezTo>
                    <a:pt x="993940" y="1268318"/>
                    <a:pt x="993940" y="1268318"/>
                    <a:pt x="993940" y="1719725"/>
                  </a:cubicBezTo>
                  <a:cubicBezTo>
                    <a:pt x="993940" y="1719725"/>
                    <a:pt x="993940" y="1719725"/>
                    <a:pt x="993940" y="1777972"/>
                  </a:cubicBezTo>
                  <a:cubicBezTo>
                    <a:pt x="993940" y="1777972"/>
                    <a:pt x="993940" y="1777972"/>
                    <a:pt x="993940" y="2884648"/>
                  </a:cubicBezTo>
                  <a:cubicBezTo>
                    <a:pt x="993940" y="2972017"/>
                    <a:pt x="919765" y="3044825"/>
                    <a:pt x="830756" y="3044825"/>
                  </a:cubicBezTo>
                  <a:cubicBezTo>
                    <a:pt x="741746" y="3044825"/>
                    <a:pt x="667572" y="2972017"/>
                    <a:pt x="667572" y="2884648"/>
                  </a:cubicBezTo>
                  <a:cubicBezTo>
                    <a:pt x="667572" y="2884648"/>
                    <a:pt x="667572" y="2884648"/>
                    <a:pt x="667572" y="1777972"/>
                  </a:cubicBezTo>
                  <a:cubicBezTo>
                    <a:pt x="667572" y="1777972"/>
                    <a:pt x="667572" y="1777972"/>
                    <a:pt x="608232" y="1777972"/>
                  </a:cubicBezTo>
                  <a:cubicBezTo>
                    <a:pt x="608232" y="1777972"/>
                    <a:pt x="608232" y="1777972"/>
                    <a:pt x="608232" y="2884648"/>
                  </a:cubicBezTo>
                  <a:cubicBezTo>
                    <a:pt x="608232" y="2972017"/>
                    <a:pt x="548892" y="3044825"/>
                    <a:pt x="459883" y="3044825"/>
                  </a:cubicBezTo>
                  <a:cubicBezTo>
                    <a:pt x="370873" y="3044825"/>
                    <a:pt x="296698" y="2972017"/>
                    <a:pt x="296698" y="2884648"/>
                  </a:cubicBezTo>
                  <a:cubicBezTo>
                    <a:pt x="296698" y="2884648"/>
                    <a:pt x="296698" y="2884648"/>
                    <a:pt x="296698" y="1777972"/>
                  </a:cubicBezTo>
                  <a:cubicBezTo>
                    <a:pt x="296698" y="1777972"/>
                    <a:pt x="296698" y="1777972"/>
                    <a:pt x="296698" y="1719725"/>
                  </a:cubicBezTo>
                  <a:cubicBezTo>
                    <a:pt x="296698" y="1719725"/>
                    <a:pt x="296698" y="1719725"/>
                    <a:pt x="296698" y="1268318"/>
                  </a:cubicBezTo>
                  <a:cubicBezTo>
                    <a:pt x="296698" y="1268318"/>
                    <a:pt x="296698" y="1268318"/>
                    <a:pt x="296698" y="1006210"/>
                  </a:cubicBezTo>
                  <a:cubicBezTo>
                    <a:pt x="296698" y="1006210"/>
                    <a:pt x="296698" y="1006210"/>
                    <a:pt x="237358" y="1006210"/>
                  </a:cubicBezTo>
                  <a:cubicBezTo>
                    <a:pt x="237358" y="1006210"/>
                    <a:pt x="237358" y="1006210"/>
                    <a:pt x="237358" y="1253756"/>
                  </a:cubicBezTo>
                  <a:cubicBezTo>
                    <a:pt x="237358" y="1253756"/>
                    <a:pt x="237358" y="1253756"/>
                    <a:pt x="237358" y="1661479"/>
                  </a:cubicBezTo>
                  <a:cubicBezTo>
                    <a:pt x="237358" y="1734287"/>
                    <a:pt x="192854" y="1777972"/>
                    <a:pt x="118679" y="1777972"/>
                  </a:cubicBezTo>
                  <a:cubicBezTo>
                    <a:pt x="59340" y="1777972"/>
                    <a:pt x="0" y="1734287"/>
                    <a:pt x="0" y="1661479"/>
                  </a:cubicBezTo>
                  <a:cubicBezTo>
                    <a:pt x="0" y="1661479"/>
                    <a:pt x="0" y="1661479"/>
                    <a:pt x="0" y="962526"/>
                  </a:cubicBezTo>
                  <a:cubicBezTo>
                    <a:pt x="0" y="758664"/>
                    <a:pt x="178019" y="598487"/>
                    <a:pt x="370873" y="598487"/>
                  </a:cubicBezTo>
                  <a:close/>
                  <a:moveTo>
                    <a:pt x="646113" y="0"/>
                  </a:moveTo>
                  <a:cubicBezTo>
                    <a:pt x="797791" y="0"/>
                    <a:pt x="920751" y="120827"/>
                    <a:pt x="920751" y="269875"/>
                  </a:cubicBezTo>
                  <a:cubicBezTo>
                    <a:pt x="920751" y="418923"/>
                    <a:pt x="797791" y="539750"/>
                    <a:pt x="646113" y="539750"/>
                  </a:cubicBezTo>
                  <a:cubicBezTo>
                    <a:pt x="494435" y="539750"/>
                    <a:pt x="371475" y="418923"/>
                    <a:pt x="371475" y="269875"/>
                  </a:cubicBezTo>
                  <a:cubicBezTo>
                    <a:pt x="371475" y="120827"/>
                    <a:pt x="494435" y="0"/>
                    <a:pt x="646113" y="0"/>
                  </a:cubicBezTo>
                  <a:close/>
                </a:path>
              </a:pathLst>
            </a:custGeom>
            <a:solidFill>
              <a:schemeClr val="tx1">
                <a:lumMod val="65000"/>
                <a:lumOff val="35000"/>
              </a:schemeClr>
            </a:solidFill>
            <a:ln>
              <a:noFill/>
            </a:ln>
          </p:spPr>
          <p:txBody>
            <a:bodyPr vert="horz" wrap="square" lIns="91440" tIns="45720" rIns="91440" bIns="45720" numCol="1" anchor="t" anchorCtr="0" compatLnSpc="1">
              <a:noAutofit/>
            </a:bodyPr>
            <a:lstStyle/>
            <a:p>
              <a:endParaRPr lang="id-ID">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1" name="Freeform 20"/>
            <p:cNvSpPr>
              <a:spLocks noChangeArrowheads="1"/>
            </p:cNvSpPr>
            <p:nvPr/>
          </p:nvSpPr>
          <p:spPr bwMode="auto">
            <a:xfrm>
              <a:off x="9464704" y="3047316"/>
              <a:ext cx="145114" cy="342347"/>
            </a:xfrm>
            <a:custGeom>
              <a:avLst/>
              <a:gdLst>
                <a:gd name="connsiteX0" fmla="*/ 370873 w 1290638"/>
                <a:gd name="connsiteY0" fmla="*/ 598487 h 3044825"/>
                <a:gd name="connsiteX1" fmla="*/ 519222 w 1290638"/>
                <a:gd name="connsiteY1" fmla="*/ 598487 h 3044825"/>
                <a:gd name="connsiteX2" fmla="*/ 548892 w 1290638"/>
                <a:gd name="connsiteY2" fmla="*/ 598487 h 3044825"/>
                <a:gd name="connsiteX3" fmla="*/ 919765 w 1290638"/>
                <a:gd name="connsiteY3" fmla="*/ 598487 h 3044825"/>
                <a:gd name="connsiteX4" fmla="*/ 1290638 w 1290638"/>
                <a:gd name="connsiteY4" fmla="*/ 962526 h 3044825"/>
                <a:gd name="connsiteX5" fmla="*/ 1290638 w 1290638"/>
                <a:gd name="connsiteY5" fmla="*/ 1661479 h 3044825"/>
                <a:gd name="connsiteX6" fmla="*/ 1171959 w 1290638"/>
                <a:gd name="connsiteY6" fmla="*/ 1777972 h 3044825"/>
                <a:gd name="connsiteX7" fmla="*/ 1053279 w 1290638"/>
                <a:gd name="connsiteY7" fmla="*/ 1661479 h 3044825"/>
                <a:gd name="connsiteX8" fmla="*/ 1053279 w 1290638"/>
                <a:gd name="connsiteY8" fmla="*/ 1253756 h 3044825"/>
                <a:gd name="connsiteX9" fmla="*/ 1053279 w 1290638"/>
                <a:gd name="connsiteY9" fmla="*/ 1006210 h 3044825"/>
                <a:gd name="connsiteX10" fmla="*/ 993940 w 1290638"/>
                <a:gd name="connsiteY10" fmla="*/ 1006210 h 3044825"/>
                <a:gd name="connsiteX11" fmla="*/ 993940 w 1290638"/>
                <a:gd name="connsiteY11" fmla="*/ 1268318 h 3044825"/>
                <a:gd name="connsiteX12" fmla="*/ 993940 w 1290638"/>
                <a:gd name="connsiteY12" fmla="*/ 1719725 h 3044825"/>
                <a:gd name="connsiteX13" fmla="*/ 993940 w 1290638"/>
                <a:gd name="connsiteY13" fmla="*/ 1777972 h 3044825"/>
                <a:gd name="connsiteX14" fmla="*/ 993940 w 1290638"/>
                <a:gd name="connsiteY14" fmla="*/ 2884648 h 3044825"/>
                <a:gd name="connsiteX15" fmla="*/ 830756 w 1290638"/>
                <a:gd name="connsiteY15" fmla="*/ 3044825 h 3044825"/>
                <a:gd name="connsiteX16" fmla="*/ 667572 w 1290638"/>
                <a:gd name="connsiteY16" fmla="*/ 2884648 h 3044825"/>
                <a:gd name="connsiteX17" fmla="*/ 667572 w 1290638"/>
                <a:gd name="connsiteY17" fmla="*/ 1777972 h 3044825"/>
                <a:gd name="connsiteX18" fmla="*/ 608232 w 1290638"/>
                <a:gd name="connsiteY18" fmla="*/ 1777972 h 3044825"/>
                <a:gd name="connsiteX19" fmla="*/ 608232 w 1290638"/>
                <a:gd name="connsiteY19" fmla="*/ 2884648 h 3044825"/>
                <a:gd name="connsiteX20" fmla="*/ 459883 w 1290638"/>
                <a:gd name="connsiteY20" fmla="*/ 3044825 h 3044825"/>
                <a:gd name="connsiteX21" fmla="*/ 296698 w 1290638"/>
                <a:gd name="connsiteY21" fmla="*/ 2884648 h 3044825"/>
                <a:gd name="connsiteX22" fmla="*/ 296698 w 1290638"/>
                <a:gd name="connsiteY22" fmla="*/ 1777972 h 3044825"/>
                <a:gd name="connsiteX23" fmla="*/ 296698 w 1290638"/>
                <a:gd name="connsiteY23" fmla="*/ 1719725 h 3044825"/>
                <a:gd name="connsiteX24" fmla="*/ 296698 w 1290638"/>
                <a:gd name="connsiteY24" fmla="*/ 1268318 h 3044825"/>
                <a:gd name="connsiteX25" fmla="*/ 296698 w 1290638"/>
                <a:gd name="connsiteY25" fmla="*/ 1006210 h 3044825"/>
                <a:gd name="connsiteX26" fmla="*/ 237358 w 1290638"/>
                <a:gd name="connsiteY26" fmla="*/ 1006210 h 3044825"/>
                <a:gd name="connsiteX27" fmla="*/ 237358 w 1290638"/>
                <a:gd name="connsiteY27" fmla="*/ 1253756 h 3044825"/>
                <a:gd name="connsiteX28" fmla="*/ 237358 w 1290638"/>
                <a:gd name="connsiteY28" fmla="*/ 1661479 h 3044825"/>
                <a:gd name="connsiteX29" fmla="*/ 118679 w 1290638"/>
                <a:gd name="connsiteY29" fmla="*/ 1777972 h 3044825"/>
                <a:gd name="connsiteX30" fmla="*/ 0 w 1290638"/>
                <a:gd name="connsiteY30" fmla="*/ 1661479 h 3044825"/>
                <a:gd name="connsiteX31" fmla="*/ 0 w 1290638"/>
                <a:gd name="connsiteY31" fmla="*/ 962526 h 3044825"/>
                <a:gd name="connsiteX32" fmla="*/ 370873 w 1290638"/>
                <a:gd name="connsiteY32" fmla="*/ 598487 h 3044825"/>
                <a:gd name="connsiteX33" fmla="*/ 646113 w 1290638"/>
                <a:gd name="connsiteY33" fmla="*/ 0 h 3044825"/>
                <a:gd name="connsiteX34" fmla="*/ 920751 w 1290638"/>
                <a:gd name="connsiteY34" fmla="*/ 269875 h 3044825"/>
                <a:gd name="connsiteX35" fmla="*/ 646113 w 1290638"/>
                <a:gd name="connsiteY35" fmla="*/ 539750 h 3044825"/>
                <a:gd name="connsiteX36" fmla="*/ 371475 w 1290638"/>
                <a:gd name="connsiteY36" fmla="*/ 269875 h 3044825"/>
                <a:gd name="connsiteX37" fmla="*/ 646113 w 1290638"/>
                <a:gd name="connsiteY37" fmla="*/ 0 h 304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90638" h="3044825">
                  <a:moveTo>
                    <a:pt x="370873" y="598487"/>
                  </a:moveTo>
                  <a:cubicBezTo>
                    <a:pt x="370873" y="598487"/>
                    <a:pt x="370873" y="598487"/>
                    <a:pt x="519222" y="598487"/>
                  </a:cubicBezTo>
                  <a:cubicBezTo>
                    <a:pt x="519222" y="598487"/>
                    <a:pt x="519222" y="598487"/>
                    <a:pt x="548892" y="598487"/>
                  </a:cubicBezTo>
                  <a:cubicBezTo>
                    <a:pt x="548892" y="598487"/>
                    <a:pt x="548892" y="598487"/>
                    <a:pt x="919765" y="598487"/>
                  </a:cubicBezTo>
                  <a:cubicBezTo>
                    <a:pt x="1112619" y="598487"/>
                    <a:pt x="1275803" y="758664"/>
                    <a:pt x="1290638" y="962526"/>
                  </a:cubicBezTo>
                  <a:cubicBezTo>
                    <a:pt x="1290638" y="962526"/>
                    <a:pt x="1290638" y="962526"/>
                    <a:pt x="1290638" y="1661479"/>
                  </a:cubicBezTo>
                  <a:cubicBezTo>
                    <a:pt x="1290638" y="1734287"/>
                    <a:pt x="1231299" y="1777972"/>
                    <a:pt x="1171959" y="1777972"/>
                  </a:cubicBezTo>
                  <a:cubicBezTo>
                    <a:pt x="1097784" y="1777972"/>
                    <a:pt x="1053279" y="1734287"/>
                    <a:pt x="1053279" y="1661479"/>
                  </a:cubicBezTo>
                  <a:cubicBezTo>
                    <a:pt x="1053279" y="1661479"/>
                    <a:pt x="1053279" y="1661479"/>
                    <a:pt x="1053279" y="1253756"/>
                  </a:cubicBezTo>
                  <a:cubicBezTo>
                    <a:pt x="1053279" y="1253756"/>
                    <a:pt x="1053279" y="1253756"/>
                    <a:pt x="1053279" y="1006210"/>
                  </a:cubicBezTo>
                  <a:cubicBezTo>
                    <a:pt x="1053279" y="1006210"/>
                    <a:pt x="1053279" y="1006210"/>
                    <a:pt x="993940" y="1006210"/>
                  </a:cubicBezTo>
                  <a:cubicBezTo>
                    <a:pt x="993940" y="1006210"/>
                    <a:pt x="993940" y="1006210"/>
                    <a:pt x="993940" y="1268318"/>
                  </a:cubicBezTo>
                  <a:cubicBezTo>
                    <a:pt x="993940" y="1268318"/>
                    <a:pt x="993940" y="1268318"/>
                    <a:pt x="993940" y="1719725"/>
                  </a:cubicBezTo>
                  <a:cubicBezTo>
                    <a:pt x="993940" y="1719725"/>
                    <a:pt x="993940" y="1719725"/>
                    <a:pt x="993940" y="1777972"/>
                  </a:cubicBezTo>
                  <a:cubicBezTo>
                    <a:pt x="993940" y="1777972"/>
                    <a:pt x="993940" y="1777972"/>
                    <a:pt x="993940" y="2884648"/>
                  </a:cubicBezTo>
                  <a:cubicBezTo>
                    <a:pt x="993940" y="2972017"/>
                    <a:pt x="919765" y="3044825"/>
                    <a:pt x="830756" y="3044825"/>
                  </a:cubicBezTo>
                  <a:cubicBezTo>
                    <a:pt x="741746" y="3044825"/>
                    <a:pt x="667572" y="2972017"/>
                    <a:pt x="667572" y="2884648"/>
                  </a:cubicBezTo>
                  <a:cubicBezTo>
                    <a:pt x="667572" y="2884648"/>
                    <a:pt x="667572" y="2884648"/>
                    <a:pt x="667572" y="1777972"/>
                  </a:cubicBezTo>
                  <a:cubicBezTo>
                    <a:pt x="667572" y="1777972"/>
                    <a:pt x="667572" y="1777972"/>
                    <a:pt x="608232" y="1777972"/>
                  </a:cubicBezTo>
                  <a:cubicBezTo>
                    <a:pt x="608232" y="1777972"/>
                    <a:pt x="608232" y="1777972"/>
                    <a:pt x="608232" y="2884648"/>
                  </a:cubicBezTo>
                  <a:cubicBezTo>
                    <a:pt x="608232" y="2972017"/>
                    <a:pt x="548892" y="3044825"/>
                    <a:pt x="459883" y="3044825"/>
                  </a:cubicBezTo>
                  <a:cubicBezTo>
                    <a:pt x="370873" y="3044825"/>
                    <a:pt x="296698" y="2972017"/>
                    <a:pt x="296698" y="2884648"/>
                  </a:cubicBezTo>
                  <a:cubicBezTo>
                    <a:pt x="296698" y="2884648"/>
                    <a:pt x="296698" y="2884648"/>
                    <a:pt x="296698" y="1777972"/>
                  </a:cubicBezTo>
                  <a:cubicBezTo>
                    <a:pt x="296698" y="1777972"/>
                    <a:pt x="296698" y="1777972"/>
                    <a:pt x="296698" y="1719725"/>
                  </a:cubicBezTo>
                  <a:cubicBezTo>
                    <a:pt x="296698" y="1719725"/>
                    <a:pt x="296698" y="1719725"/>
                    <a:pt x="296698" y="1268318"/>
                  </a:cubicBezTo>
                  <a:cubicBezTo>
                    <a:pt x="296698" y="1268318"/>
                    <a:pt x="296698" y="1268318"/>
                    <a:pt x="296698" y="1006210"/>
                  </a:cubicBezTo>
                  <a:cubicBezTo>
                    <a:pt x="296698" y="1006210"/>
                    <a:pt x="296698" y="1006210"/>
                    <a:pt x="237358" y="1006210"/>
                  </a:cubicBezTo>
                  <a:cubicBezTo>
                    <a:pt x="237358" y="1006210"/>
                    <a:pt x="237358" y="1006210"/>
                    <a:pt x="237358" y="1253756"/>
                  </a:cubicBezTo>
                  <a:cubicBezTo>
                    <a:pt x="237358" y="1253756"/>
                    <a:pt x="237358" y="1253756"/>
                    <a:pt x="237358" y="1661479"/>
                  </a:cubicBezTo>
                  <a:cubicBezTo>
                    <a:pt x="237358" y="1734287"/>
                    <a:pt x="192854" y="1777972"/>
                    <a:pt x="118679" y="1777972"/>
                  </a:cubicBezTo>
                  <a:cubicBezTo>
                    <a:pt x="59340" y="1777972"/>
                    <a:pt x="0" y="1734287"/>
                    <a:pt x="0" y="1661479"/>
                  </a:cubicBezTo>
                  <a:cubicBezTo>
                    <a:pt x="0" y="1661479"/>
                    <a:pt x="0" y="1661479"/>
                    <a:pt x="0" y="962526"/>
                  </a:cubicBezTo>
                  <a:cubicBezTo>
                    <a:pt x="0" y="758664"/>
                    <a:pt x="178019" y="598487"/>
                    <a:pt x="370873" y="598487"/>
                  </a:cubicBezTo>
                  <a:close/>
                  <a:moveTo>
                    <a:pt x="646113" y="0"/>
                  </a:moveTo>
                  <a:cubicBezTo>
                    <a:pt x="797791" y="0"/>
                    <a:pt x="920751" y="120827"/>
                    <a:pt x="920751" y="269875"/>
                  </a:cubicBezTo>
                  <a:cubicBezTo>
                    <a:pt x="920751" y="418923"/>
                    <a:pt x="797791" y="539750"/>
                    <a:pt x="646113" y="539750"/>
                  </a:cubicBezTo>
                  <a:cubicBezTo>
                    <a:pt x="494435" y="539750"/>
                    <a:pt x="371475" y="418923"/>
                    <a:pt x="371475" y="269875"/>
                  </a:cubicBezTo>
                  <a:cubicBezTo>
                    <a:pt x="371475" y="120827"/>
                    <a:pt x="494435" y="0"/>
                    <a:pt x="646113" y="0"/>
                  </a:cubicBezTo>
                  <a:close/>
                </a:path>
              </a:pathLst>
            </a:custGeom>
            <a:solidFill>
              <a:schemeClr val="tx1">
                <a:lumMod val="65000"/>
                <a:lumOff val="35000"/>
              </a:schemeClr>
            </a:solidFill>
            <a:ln>
              <a:noFill/>
            </a:ln>
          </p:spPr>
          <p:txBody>
            <a:bodyPr vert="horz" wrap="square" lIns="91440" tIns="45720" rIns="91440" bIns="45720" numCol="1" anchor="t" anchorCtr="0" compatLnSpc="1">
              <a:noAutofit/>
            </a:bodyPr>
            <a:lstStyle/>
            <a:p>
              <a:endParaRPr lang="id-ID">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2" name="Freeform 21"/>
            <p:cNvSpPr>
              <a:spLocks noChangeArrowheads="1"/>
            </p:cNvSpPr>
            <p:nvPr/>
          </p:nvSpPr>
          <p:spPr bwMode="auto">
            <a:xfrm>
              <a:off x="9667583" y="3047316"/>
              <a:ext cx="145114" cy="342347"/>
            </a:xfrm>
            <a:custGeom>
              <a:avLst/>
              <a:gdLst>
                <a:gd name="connsiteX0" fmla="*/ 370873 w 1290638"/>
                <a:gd name="connsiteY0" fmla="*/ 598487 h 3044825"/>
                <a:gd name="connsiteX1" fmla="*/ 519222 w 1290638"/>
                <a:gd name="connsiteY1" fmla="*/ 598487 h 3044825"/>
                <a:gd name="connsiteX2" fmla="*/ 548892 w 1290638"/>
                <a:gd name="connsiteY2" fmla="*/ 598487 h 3044825"/>
                <a:gd name="connsiteX3" fmla="*/ 919765 w 1290638"/>
                <a:gd name="connsiteY3" fmla="*/ 598487 h 3044825"/>
                <a:gd name="connsiteX4" fmla="*/ 1290638 w 1290638"/>
                <a:gd name="connsiteY4" fmla="*/ 962526 h 3044825"/>
                <a:gd name="connsiteX5" fmla="*/ 1290638 w 1290638"/>
                <a:gd name="connsiteY5" fmla="*/ 1661479 h 3044825"/>
                <a:gd name="connsiteX6" fmla="*/ 1171959 w 1290638"/>
                <a:gd name="connsiteY6" fmla="*/ 1777972 h 3044825"/>
                <a:gd name="connsiteX7" fmla="*/ 1053279 w 1290638"/>
                <a:gd name="connsiteY7" fmla="*/ 1661479 h 3044825"/>
                <a:gd name="connsiteX8" fmla="*/ 1053279 w 1290638"/>
                <a:gd name="connsiteY8" fmla="*/ 1253756 h 3044825"/>
                <a:gd name="connsiteX9" fmla="*/ 1053279 w 1290638"/>
                <a:gd name="connsiteY9" fmla="*/ 1006210 h 3044825"/>
                <a:gd name="connsiteX10" fmla="*/ 993940 w 1290638"/>
                <a:gd name="connsiteY10" fmla="*/ 1006210 h 3044825"/>
                <a:gd name="connsiteX11" fmla="*/ 993940 w 1290638"/>
                <a:gd name="connsiteY11" fmla="*/ 1268318 h 3044825"/>
                <a:gd name="connsiteX12" fmla="*/ 993940 w 1290638"/>
                <a:gd name="connsiteY12" fmla="*/ 1719725 h 3044825"/>
                <a:gd name="connsiteX13" fmla="*/ 993940 w 1290638"/>
                <a:gd name="connsiteY13" fmla="*/ 1777972 h 3044825"/>
                <a:gd name="connsiteX14" fmla="*/ 993940 w 1290638"/>
                <a:gd name="connsiteY14" fmla="*/ 2884648 h 3044825"/>
                <a:gd name="connsiteX15" fmla="*/ 830756 w 1290638"/>
                <a:gd name="connsiteY15" fmla="*/ 3044825 h 3044825"/>
                <a:gd name="connsiteX16" fmla="*/ 667572 w 1290638"/>
                <a:gd name="connsiteY16" fmla="*/ 2884648 h 3044825"/>
                <a:gd name="connsiteX17" fmla="*/ 667572 w 1290638"/>
                <a:gd name="connsiteY17" fmla="*/ 1777972 h 3044825"/>
                <a:gd name="connsiteX18" fmla="*/ 608232 w 1290638"/>
                <a:gd name="connsiteY18" fmla="*/ 1777972 h 3044825"/>
                <a:gd name="connsiteX19" fmla="*/ 608232 w 1290638"/>
                <a:gd name="connsiteY19" fmla="*/ 2884648 h 3044825"/>
                <a:gd name="connsiteX20" fmla="*/ 459883 w 1290638"/>
                <a:gd name="connsiteY20" fmla="*/ 3044825 h 3044825"/>
                <a:gd name="connsiteX21" fmla="*/ 296698 w 1290638"/>
                <a:gd name="connsiteY21" fmla="*/ 2884648 h 3044825"/>
                <a:gd name="connsiteX22" fmla="*/ 296698 w 1290638"/>
                <a:gd name="connsiteY22" fmla="*/ 1777972 h 3044825"/>
                <a:gd name="connsiteX23" fmla="*/ 296698 w 1290638"/>
                <a:gd name="connsiteY23" fmla="*/ 1719725 h 3044825"/>
                <a:gd name="connsiteX24" fmla="*/ 296698 w 1290638"/>
                <a:gd name="connsiteY24" fmla="*/ 1268318 h 3044825"/>
                <a:gd name="connsiteX25" fmla="*/ 296698 w 1290638"/>
                <a:gd name="connsiteY25" fmla="*/ 1006210 h 3044825"/>
                <a:gd name="connsiteX26" fmla="*/ 237358 w 1290638"/>
                <a:gd name="connsiteY26" fmla="*/ 1006210 h 3044825"/>
                <a:gd name="connsiteX27" fmla="*/ 237358 w 1290638"/>
                <a:gd name="connsiteY27" fmla="*/ 1253756 h 3044825"/>
                <a:gd name="connsiteX28" fmla="*/ 237358 w 1290638"/>
                <a:gd name="connsiteY28" fmla="*/ 1661479 h 3044825"/>
                <a:gd name="connsiteX29" fmla="*/ 118679 w 1290638"/>
                <a:gd name="connsiteY29" fmla="*/ 1777972 h 3044825"/>
                <a:gd name="connsiteX30" fmla="*/ 0 w 1290638"/>
                <a:gd name="connsiteY30" fmla="*/ 1661479 h 3044825"/>
                <a:gd name="connsiteX31" fmla="*/ 0 w 1290638"/>
                <a:gd name="connsiteY31" fmla="*/ 962526 h 3044825"/>
                <a:gd name="connsiteX32" fmla="*/ 370873 w 1290638"/>
                <a:gd name="connsiteY32" fmla="*/ 598487 h 3044825"/>
                <a:gd name="connsiteX33" fmla="*/ 646113 w 1290638"/>
                <a:gd name="connsiteY33" fmla="*/ 0 h 3044825"/>
                <a:gd name="connsiteX34" fmla="*/ 920751 w 1290638"/>
                <a:gd name="connsiteY34" fmla="*/ 269875 h 3044825"/>
                <a:gd name="connsiteX35" fmla="*/ 646113 w 1290638"/>
                <a:gd name="connsiteY35" fmla="*/ 539750 h 3044825"/>
                <a:gd name="connsiteX36" fmla="*/ 371475 w 1290638"/>
                <a:gd name="connsiteY36" fmla="*/ 269875 h 3044825"/>
                <a:gd name="connsiteX37" fmla="*/ 646113 w 1290638"/>
                <a:gd name="connsiteY37" fmla="*/ 0 h 304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90638" h="3044825">
                  <a:moveTo>
                    <a:pt x="370873" y="598487"/>
                  </a:moveTo>
                  <a:cubicBezTo>
                    <a:pt x="370873" y="598487"/>
                    <a:pt x="370873" y="598487"/>
                    <a:pt x="519222" y="598487"/>
                  </a:cubicBezTo>
                  <a:cubicBezTo>
                    <a:pt x="519222" y="598487"/>
                    <a:pt x="519222" y="598487"/>
                    <a:pt x="548892" y="598487"/>
                  </a:cubicBezTo>
                  <a:cubicBezTo>
                    <a:pt x="548892" y="598487"/>
                    <a:pt x="548892" y="598487"/>
                    <a:pt x="919765" y="598487"/>
                  </a:cubicBezTo>
                  <a:cubicBezTo>
                    <a:pt x="1112619" y="598487"/>
                    <a:pt x="1275803" y="758664"/>
                    <a:pt x="1290638" y="962526"/>
                  </a:cubicBezTo>
                  <a:cubicBezTo>
                    <a:pt x="1290638" y="962526"/>
                    <a:pt x="1290638" y="962526"/>
                    <a:pt x="1290638" y="1661479"/>
                  </a:cubicBezTo>
                  <a:cubicBezTo>
                    <a:pt x="1290638" y="1734287"/>
                    <a:pt x="1231299" y="1777972"/>
                    <a:pt x="1171959" y="1777972"/>
                  </a:cubicBezTo>
                  <a:cubicBezTo>
                    <a:pt x="1097784" y="1777972"/>
                    <a:pt x="1053279" y="1734287"/>
                    <a:pt x="1053279" y="1661479"/>
                  </a:cubicBezTo>
                  <a:cubicBezTo>
                    <a:pt x="1053279" y="1661479"/>
                    <a:pt x="1053279" y="1661479"/>
                    <a:pt x="1053279" y="1253756"/>
                  </a:cubicBezTo>
                  <a:cubicBezTo>
                    <a:pt x="1053279" y="1253756"/>
                    <a:pt x="1053279" y="1253756"/>
                    <a:pt x="1053279" y="1006210"/>
                  </a:cubicBezTo>
                  <a:cubicBezTo>
                    <a:pt x="1053279" y="1006210"/>
                    <a:pt x="1053279" y="1006210"/>
                    <a:pt x="993940" y="1006210"/>
                  </a:cubicBezTo>
                  <a:cubicBezTo>
                    <a:pt x="993940" y="1006210"/>
                    <a:pt x="993940" y="1006210"/>
                    <a:pt x="993940" y="1268318"/>
                  </a:cubicBezTo>
                  <a:cubicBezTo>
                    <a:pt x="993940" y="1268318"/>
                    <a:pt x="993940" y="1268318"/>
                    <a:pt x="993940" y="1719725"/>
                  </a:cubicBezTo>
                  <a:cubicBezTo>
                    <a:pt x="993940" y="1719725"/>
                    <a:pt x="993940" y="1719725"/>
                    <a:pt x="993940" y="1777972"/>
                  </a:cubicBezTo>
                  <a:cubicBezTo>
                    <a:pt x="993940" y="1777972"/>
                    <a:pt x="993940" y="1777972"/>
                    <a:pt x="993940" y="2884648"/>
                  </a:cubicBezTo>
                  <a:cubicBezTo>
                    <a:pt x="993940" y="2972017"/>
                    <a:pt x="919765" y="3044825"/>
                    <a:pt x="830756" y="3044825"/>
                  </a:cubicBezTo>
                  <a:cubicBezTo>
                    <a:pt x="741746" y="3044825"/>
                    <a:pt x="667572" y="2972017"/>
                    <a:pt x="667572" y="2884648"/>
                  </a:cubicBezTo>
                  <a:cubicBezTo>
                    <a:pt x="667572" y="2884648"/>
                    <a:pt x="667572" y="2884648"/>
                    <a:pt x="667572" y="1777972"/>
                  </a:cubicBezTo>
                  <a:cubicBezTo>
                    <a:pt x="667572" y="1777972"/>
                    <a:pt x="667572" y="1777972"/>
                    <a:pt x="608232" y="1777972"/>
                  </a:cubicBezTo>
                  <a:cubicBezTo>
                    <a:pt x="608232" y="1777972"/>
                    <a:pt x="608232" y="1777972"/>
                    <a:pt x="608232" y="2884648"/>
                  </a:cubicBezTo>
                  <a:cubicBezTo>
                    <a:pt x="608232" y="2972017"/>
                    <a:pt x="548892" y="3044825"/>
                    <a:pt x="459883" y="3044825"/>
                  </a:cubicBezTo>
                  <a:cubicBezTo>
                    <a:pt x="370873" y="3044825"/>
                    <a:pt x="296698" y="2972017"/>
                    <a:pt x="296698" y="2884648"/>
                  </a:cubicBezTo>
                  <a:cubicBezTo>
                    <a:pt x="296698" y="2884648"/>
                    <a:pt x="296698" y="2884648"/>
                    <a:pt x="296698" y="1777972"/>
                  </a:cubicBezTo>
                  <a:cubicBezTo>
                    <a:pt x="296698" y="1777972"/>
                    <a:pt x="296698" y="1777972"/>
                    <a:pt x="296698" y="1719725"/>
                  </a:cubicBezTo>
                  <a:cubicBezTo>
                    <a:pt x="296698" y="1719725"/>
                    <a:pt x="296698" y="1719725"/>
                    <a:pt x="296698" y="1268318"/>
                  </a:cubicBezTo>
                  <a:cubicBezTo>
                    <a:pt x="296698" y="1268318"/>
                    <a:pt x="296698" y="1268318"/>
                    <a:pt x="296698" y="1006210"/>
                  </a:cubicBezTo>
                  <a:cubicBezTo>
                    <a:pt x="296698" y="1006210"/>
                    <a:pt x="296698" y="1006210"/>
                    <a:pt x="237358" y="1006210"/>
                  </a:cubicBezTo>
                  <a:cubicBezTo>
                    <a:pt x="237358" y="1006210"/>
                    <a:pt x="237358" y="1006210"/>
                    <a:pt x="237358" y="1253756"/>
                  </a:cubicBezTo>
                  <a:cubicBezTo>
                    <a:pt x="237358" y="1253756"/>
                    <a:pt x="237358" y="1253756"/>
                    <a:pt x="237358" y="1661479"/>
                  </a:cubicBezTo>
                  <a:cubicBezTo>
                    <a:pt x="237358" y="1734287"/>
                    <a:pt x="192854" y="1777972"/>
                    <a:pt x="118679" y="1777972"/>
                  </a:cubicBezTo>
                  <a:cubicBezTo>
                    <a:pt x="59340" y="1777972"/>
                    <a:pt x="0" y="1734287"/>
                    <a:pt x="0" y="1661479"/>
                  </a:cubicBezTo>
                  <a:cubicBezTo>
                    <a:pt x="0" y="1661479"/>
                    <a:pt x="0" y="1661479"/>
                    <a:pt x="0" y="962526"/>
                  </a:cubicBezTo>
                  <a:cubicBezTo>
                    <a:pt x="0" y="758664"/>
                    <a:pt x="178019" y="598487"/>
                    <a:pt x="370873" y="598487"/>
                  </a:cubicBezTo>
                  <a:close/>
                  <a:moveTo>
                    <a:pt x="646113" y="0"/>
                  </a:moveTo>
                  <a:cubicBezTo>
                    <a:pt x="797791" y="0"/>
                    <a:pt x="920751" y="120827"/>
                    <a:pt x="920751" y="269875"/>
                  </a:cubicBezTo>
                  <a:cubicBezTo>
                    <a:pt x="920751" y="418923"/>
                    <a:pt x="797791" y="539750"/>
                    <a:pt x="646113" y="539750"/>
                  </a:cubicBezTo>
                  <a:cubicBezTo>
                    <a:pt x="494435" y="539750"/>
                    <a:pt x="371475" y="418923"/>
                    <a:pt x="371475" y="269875"/>
                  </a:cubicBezTo>
                  <a:cubicBezTo>
                    <a:pt x="371475" y="120827"/>
                    <a:pt x="494435" y="0"/>
                    <a:pt x="646113" y="0"/>
                  </a:cubicBezTo>
                  <a:close/>
                </a:path>
              </a:pathLst>
            </a:custGeom>
            <a:solidFill>
              <a:schemeClr val="bg1">
                <a:lumMod val="75000"/>
              </a:schemeClr>
            </a:solidFill>
            <a:ln>
              <a:noFill/>
            </a:ln>
          </p:spPr>
          <p:txBody>
            <a:bodyPr vert="horz" wrap="square" lIns="91440" tIns="45720" rIns="91440" bIns="45720" numCol="1" anchor="t" anchorCtr="0" compatLnSpc="1">
              <a:noAutofit/>
            </a:bodyPr>
            <a:lstStyle/>
            <a:p>
              <a:endParaRPr lang="id-ID">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23" name="Freeform 22"/>
            <p:cNvSpPr>
              <a:spLocks noChangeArrowheads="1"/>
            </p:cNvSpPr>
            <p:nvPr/>
          </p:nvSpPr>
          <p:spPr bwMode="auto">
            <a:xfrm>
              <a:off x="9868686" y="3047316"/>
              <a:ext cx="145114" cy="342347"/>
            </a:xfrm>
            <a:custGeom>
              <a:avLst/>
              <a:gdLst>
                <a:gd name="connsiteX0" fmla="*/ 370873 w 1290638"/>
                <a:gd name="connsiteY0" fmla="*/ 598487 h 3044825"/>
                <a:gd name="connsiteX1" fmla="*/ 519222 w 1290638"/>
                <a:gd name="connsiteY1" fmla="*/ 598487 h 3044825"/>
                <a:gd name="connsiteX2" fmla="*/ 548892 w 1290638"/>
                <a:gd name="connsiteY2" fmla="*/ 598487 h 3044825"/>
                <a:gd name="connsiteX3" fmla="*/ 919765 w 1290638"/>
                <a:gd name="connsiteY3" fmla="*/ 598487 h 3044825"/>
                <a:gd name="connsiteX4" fmla="*/ 1290638 w 1290638"/>
                <a:gd name="connsiteY4" fmla="*/ 962526 h 3044825"/>
                <a:gd name="connsiteX5" fmla="*/ 1290638 w 1290638"/>
                <a:gd name="connsiteY5" fmla="*/ 1661479 h 3044825"/>
                <a:gd name="connsiteX6" fmla="*/ 1171959 w 1290638"/>
                <a:gd name="connsiteY6" fmla="*/ 1777972 h 3044825"/>
                <a:gd name="connsiteX7" fmla="*/ 1053279 w 1290638"/>
                <a:gd name="connsiteY7" fmla="*/ 1661479 h 3044825"/>
                <a:gd name="connsiteX8" fmla="*/ 1053279 w 1290638"/>
                <a:gd name="connsiteY8" fmla="*/ 1253756 h 3044825"/>
                <a:gd name="connsiteX9" fmla="*/ 1053279 w 1290638"/>
                <a:gd name="connsiteY9" fmla="*/ 1006210 h 3044825"/>
                <a:gd name="connsiteX10" fmla="*/ 993940 w 1290638"/>
                <a:gd name="connsiteY10" fmla="*/ 1006210 h 3044825"/>
                <a:gd name="connsiteX11" fmla="*/ 993940 w 1290638"/>
                <a:gd name="connsiteY11" fmla="*/ 1268318 h 3044825"/>
                <a:gd name="connsiteX12" fmla="*/ 993940 w 1290638"/>
                <a:gd name="connsiteY12" fmla="*/ 1719725 h 3044825"/>
                <a:gd name="connsiteX13" fmla="*/ 993940 w 1290638"/>
                <a:gd name="connsiteY13" fmla="*/ 1777972 h 3044825"/>
                <a:gd name="connsiteX14" fmla="*/ 993940 w 1290638"/>
                <a:gd name="connsiteY14" fmla="*/ 2884648 h 3044825"/>
                <a:gd name="connsiteX15" fmla="*/ 830756 w 1290638"/>
                <a:gd name="connsiteY15" fmla="*/ 3044825 h 3044825"/>
                <a:gd name="connsiteX16" fmla="*/ 667572 w 1290638"/>
                <a:gd name="connsiteY16" fmla="*/ 2884648 h 3044825"/>
                <a:gd name="connsiteX17" fmla="*/ 667572 w 1290638"/>
                <a:gd name="connsiteY17" fmla="*/ 1777972 h 3044825"/>
                <a:gd name="connsiteX18" fmla="*/ 608232 w 1290638"/>
                <a:gd name="connsiteY18" fmla="*/ 1777972 h 3044825"/>
                <a:gd name="connsiteX19" fmla="*/ 608232 w 1290638"/>
                <a:gd name="connsiteY19" fmla="*/ 2884648 h 3044825"/>
                <a:gd name="connsiteX20" fmla="*/ 459883 w 1290638"/>
                <a:gd name="connsiteY20" fmla="*/ 3044825 h 3044825"/>
                <a:gd name="connsiteX21" fmla="*/ 296698 w 1290638"/>
                <a:gd name="connsiteY21" fmla="*/ 2884648 h 3044825"/>
                <a:gd name="connsiteX22" fmla="*/ 296698 w 1290638"/>
                <a:gd name="connsiteY22" fmla="*/ 1777972 h 3044825"/>
                <a:gd name="connsiteX23" fmla="*/ 296698 w 1290638"/>
                <a:gd name="connsiteY23" fmla="*/ 1719725 h 3044825"/>
                <a:gd name="connsiteX24" fmla="*/ 296698 w 1290638"/>
                <a:gd name="connsiteY24" fmla="*/ 1268318 h 3044825"/>
                <a:gd name="connsiteX25" fmla="*/ 296698 w 1290638"/>
                <a:gd name="connsiteY25" fmla="*/ 1006210 h 3044825"/>
                <a:gd name="connsiteX26" fmla="*/ 237358 w 1290638"/>
                <a:gd name="connsiteY26" fmla="*/ 1006210 h 3044825"/>
                <a:gd name="connsiteX27" fmla="*/ 237358 w 1290638"/>
                <a:gd name="connsiteY27" fmla="*/ 1253756 h 3044825"/>
                <a:gd name="connsiteX28" fmla="*/ 237358 w 1290638"/>
                <a:gd name="connsiteY28" fmla="*/ 1661479 h 3044825"/>
                <a:gd name="connsiteX29" fmla="*/ 118679 w 1290638"/>
                <a:gd name="connsiteY29" fmla="*/ 1777972 h 3044825"/>
                <a:gd name="connsiteX30" fmla="*/ 0 w 1290638"/>
                <a:gd name="connsiteY30" fmla="*/ 1661479 h 3044825"/>
                <a:gd name="connsiteX31" fmla="*/ 0 w 1290638"/>
                <a:gd name="connsiteY31" fmla="*/ 962526 h 3044825"/>
                <a:gd name="connsiteX32" fmla="*/ 370873 w 1290638"/>
                <a:gd name="connsiteY32" fmla="*/ 598487 h 3044825"/>
                <a:gd name="connsiteX33" fmla="*/ 646113 w 1290638"/>
                <a:gd name="connsiteY33" fmla="*/ 0 h 3044825"/>
                <a:gd name="connsiteX34" fmla="*/ 920751 w 1290638"/>
                <a:gd name="connsiteY34" fmla="*/ 269875 h 3044825"/>
                <a:gd name="connsiteX35" fmla="*/ 646113 w 1290638"/>
                <a:gd name="connsiteY35" fmla="*/ 539750 h 3044825"/>
                <a:gd name="connsiteX36" fmla="*/ 371475 w 1290638"/>
                <a:gd name="connsiteY36" fmla="*/ 269875 h 3044825"/>
                <a:gd name="connsiteX37" fmla="*/ 646113 w 1290638"/>
                <a:gd name="connsiteY37" fmla="*/ 0 h 304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90638" h="3044825">
                  <a:moveTo>
                    <a:pt x="370873" y="598487"/>
                  </a:moveTo>
                  <a:cubicBezTo>
                    <a:pt x="370873" y="598487"/>
                    <a:pt x="370873" y="598487"/>
                    <a:pt x="519222" y="598487"/>
                  </a:cubicBezTo>
                  <a:cubicBezTo>
                    <a:pt x="519222" y="598487"/>
                    <a:pt x="519222" y="598487"/>
                    <a:pt x="548892" y="598487"/>
                  </a:cubicBezTo>
                  <a:cubicBezTo>
                    <a:pt x="548892" y="598487"/>
                    <a:pt x="548892" y="598487"/>
                    <a:pt x="919765" y="598487"/>
                  </a:cubicBezTo>
                  <a:cubicBezTo>
                    <a:pt x="1112619" y="598487"/>
                    <a:pt x="1275803" y="758664"/>
                    <a:pt x="1290638" y="962526"/>
                  </a:cubicBezTo>
                  <a:cubicBezTo>
                    <a:pt x="1290638" y="962526"/>
                    <a:pt x="1290638" y="962526"/>
                    <a:pt x="1290638" y="1661479"/>
                  </a:cubicBezTo>
                  <a:cubicBezTo>
                    <a:pt x="1290638" y="1734287"/>
                    <a:pt x="1231299" y="1777972"/>
                    <a:pt x="1171959" y="1777972"/>
                  </a:cubicBezTo>
                  <a:cubicBezTo>
                    <a:pt x="1097784" y="1777972"/>
                    <a:pt x="1053279" y="1734287"/>
                    <a:pt x="1053279" y="1661479"/>
                  </a:cubicBezTo>
                  <a:cubicBezTo>
                    <a:pt x="1053279" y="1661479"/>
                    <a:pt x="1053279" y="1661479"/>
                    <a:pt x="1053279" y="1253756"/>
                  </a:cubicBezTo>
                  <a:cubicBezTo>
                    <a:pt x="1053279" y="1253756"/>
                    <a:pt x="1053279" y="1253756"/>
                    <a:pt x="1053279" y="1006210"/>
                  </a:cubicBezTo>
                  <a:cubicBezTo>
                    <a:pt x="1053279" y="1006210"/>
                    <a:pt x="1053279" y="1006210"/>
                    <a:pt x="993940" y="1006210"/>
                  </a:cubicBezTo>
                  <a:cubicBezTo>
                    <a:pt x="993940" y="1006210"/>
                    <a:pt x="993940" y="1006210"/>
                    <a:pt x="993940" y="1268318"/>
                  </a:cubicBezTo>
                  <a:cubicBezTo>
                    <a:pt x="993940" y="1268318"/>
                    <a:pt x="993940" y="1268318"/>
                    <a:pt x="993940" y="1719725"/>
                  </a:cubicBezTo>
                  <a:cubicBezTo>
                    <a:pt x="993940" y="1719725"/>
                    <a:pt x="993940" y="1719725"/>
                    <a:pt x="993940" y="1777972"/>
                  </a:cubicBezTo>
                  <a:cubicBezTo>
                    <a:pt x="993940" y="1777972"/>
                    <a:pt x="993940" y="1777972"/>
                    <a:pt x="993940" y="2884648"/>
                  </a:cubicBezTo>
                  <a:cubicBezTo>
                    <a:pt x="993940" y="2972017"/>
                    <a:pt x="919765" y="3044825"/>
                    <a:pt x="830756" y="3044825"/>
                  </a:cubicBezTo>
                  <a:cubicBezTo>
                    <a:pt x="741746" y="3044825"/>
                    <a:pt x="667572" y="2972017"/>
                    <a:pt x="667572" y="2884648"/>
                  </a:cubicBezTo>
                  <a:cubicBezTo>
                    <a:pt x="667572" y="2884648"/>
                    <a:pt x="667572" y="2884648"/>
                    <a:pt x="667572" y="1777972"/>
                  </a:cubicBezTo>
                  <a:cubicBezTo>
                    <a:pt x="667572" y="1777972"/>
                    <a:pt x="667572" y="1777972"/>
                    <a:pt x="608232" y="1777972"/>
                  </a:cubicBezTo>
                  <a:cubicBezTo>
                    <a:pt x="608232" y="1777972"/>
                    <a:pt x="608232" y="1777972"/>
                    <a:pt x="608232" y="2884648"/>
                  </a:cubicBezTo>
                  <a:cubicBezTo>
                    <a:pt x="608232" y="2972017"/>
                    <a:pt x="548892" y="3044825"/>
                    <a:pt x="459883" y="3044825"/>
                  </a:cubicBezTo>
                  <a:cubicBezTo>
                    <a:pt x="370873" y="3044825"/>
                    <a:pt x="296698" y="2972017"/>
                    <a:pt x="296698" y="2884648"/>
                  </a:cubicBezTo>
                  <a:cubicBezTo>
                    <a:pt x="296698" y="2884648"/>
                    <a:pt x="296698" y="2884648"/>
                    <a:pt x="296698" y="1777972"/>
                  </a:cubicBezTo>
                  <a:cubicBezTo>
                    <a:pt x="296698" y="1777972"/>
                    <a:pt x="296698" y="1777972"/>
                    <a:pt x="296698" y="1719725"/>
                  </a:cubicBezTo>
                  <a:cubicBezTo>
                    <a:pt x="296698" y="1719725"/>
                    <a:pt x="296698" y="1719725"/>
                    <a:pt x="296698" y="1268318"/>
                  </a:cubicBezTo>
                  <a:cubicBezTo>
                    <a:pt x="296698" y="1268318"/>
                    <a:pt x="296698" y="1268318"/>
                    <a:pt x="296698" y="1006210"/>
                  </a:cubicBezTo>
                  <a:cubicBezTo>
                    <a:pt x="296698" y="1006210"/>
                    <a:pt x="296698" y="1006210"/>
                    <a:pt x="237358" y="1006210"/>
                  </a:cubicBezTo>
                  <a:cubicBezTo>
                    <a:pt x="237358" y="1006210"/>
                    <a:pt x="237358" y="1006210"/>
                    <a:pt x="237358" y="1253756"/>
                  </a:cubicBezTo>
                  <a:cubicBezTo>
                    <a:pt x="237358" y="1253756"/>
                    <a:pt x="237358" y="1253756"/>
                    <a:pt x="237358" y="1661479"/>
                  </a:cubicBezTo>
                  <a:cubicBezTo>
                    <a:pt x="237358" y="1734287"/>
                    <a:pt x="192854" y="1777972"/>
                    <a:pt x="118679" y="1777972"/>
                  </a:cubicBezTo>
                  <a:cubicBezTo>
                    <a:pt x="59340" y="1777972"/>
                    <a:pt x="0" y="1734287"/>
                    <a:pt x="0" y="1661479"/>
                  </a:cubicBezTo>
                  <a:cubicBezTo>
                    <a:pt x="0" y="1661479"/>
                    <a:pt x="0" y="1661479"/>
                    <a:pt x="0" y="962526"/>
                  </a:cubicBezTo>
                  <a:cubicBezTo>
                    <a:pt x="0" y="758664"/>
                    <a:pt x="178019" y="598487"/>
                    <a:pt x="370873" y="598487"/>
                  </a:cubicBezTo>
                  <a:close/>
                  <a:moveTo>
                    <a:pt x="646113" y="0"/>
                  </a:moveTo>
                  <a:cubicBezTo>
                    <a:pt x="797791" y="0"/>
                    <a:pt x="920751" y="120827"/>
                    <a:pt x="920751" y="269875"/>
                  </a:cubicBezTo>
                  <a:cubicBezTo>
                    <a:pt x="920751" y="418923"/>
                    <a:pt x="797791" y="539750"/>
                    <a:pt x="646113" y="539750"/>
                  </a:cubicBezTo>
                  <a:cubicBezTo>
                    <a:pt x="494435" y="539750"/>
                    <a:pt x="371475" y="418923"/>
                    <a:pt x="371475" y="269875"/>
                  </a:cubicBezTo>
                  <a:cubicBezTo>
                    <a:pt x="371475" y="120827"/>
                    <a:pt x="494435" y="0"/>
                    <a:pt x="646113" y="0"/>
                  </a:cubicBezTo>
                  <a:close/>
                </a:path>
              </a:pathLst>
            </a:custGeom>
            <a:solidFill>
              <a:schemeClr val="bg1">
                <a:lumMod val="75000"/>
              </a:schemeClr>
            </a:solidFill>
            <a:ln>
              <a:noFill/>
            </a:ln>
          </p:spPr>
          <p:txBody>
            <a:bodyPr vert="horz" wrap="square" lIns="91440" tIns="45720" rIns="91440" bIns="45720" numCol="1" anchor="t" anchorCtr="0" compatLnSpc="1">
              <a:noAutofit/>
            </a:bodyPr>
            <a:lstStyle/>
            <a:p>
              <a:endParaRPr lang="id-ID">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grpSp>
      <p:grpSp>
        <p:nvGrpSpPr>
          <p:cNvPr id="26" name="Group 25"/>
          <p:cNvGrpSpPr/>
          <p:nvPr/>
        </p:nvGrpSpPr>
        <p:grpSpPr>
          <a:xfrm>
            <a:off x="7746334" y="4390873"/>
            <a:ext cx="2766973" cy="1141763"/>
            <a:chOff x="7650007" y="2247900"/>
            <a:chExt cx="2766973" cy="1141763"/>
          </a:xfrm>
        </p:grpSpPr>
        <p:sp>
          <p:nvSpPr>
            <p:cNvPr id="27" name="TextBox 26"/>
            <p:cNvSpPr txBox="1"/>
            <p:nvPr/>
          </p:nvSpPr>
          <p:spPr>
            <a:xfrm>
              <a:off x="7653375" y="2247900"/>
              <a:ext cx="1186180" cy="645160"/>
            </a:xfrm>
            <a:prstGeom prst="rect">
              <a:avLst/>
            </a:prstGeom>
            <a:noFill/>
          </p:spPr>
          <p:txBody>
            <a:bodyPr wrap="none" rtlCol="0">
              <a:spAutoFit/>
            </a:bodyPr>
            <a:lstStyle/>
            <a:p>
              <a:pPr algn="l"/>
              <a:r>
                <a:rPr lang="en-IN" altLang="en-US"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TENURE</a:t>
              </a:r>
              <a:r>
                <a:rPr lang="en-US"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 </a:t>
              </a:r>
              <a:endParaRPr lang="en-US" b="1">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algn="l"/>
              <a:r>
                <a:rPr lang="en-US"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 </a:t>
              </a:r>
              <a:endParaRPr lang="en-US" b="1">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cxnSp>
          <p:nvCxnSpPr>
            <p:cNvPr id="29" name="Straight Connector 28"/>
            <p:cNvCxnSpPr/>
            <p:nvPr/>
          </p:nvCxnSpPr>
          <p:spPr>
            <a:xfrm>
              <a:off x="7765220" y="2827519"/>
              <a:ext cx="265176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650007" y="2972326"/>
              <a:ext cx="1198880" cy="368300"/>
            </a:xfrm>
            <a:prstGeom prst="rect">
              <a:avLst/>
            </a:prstGeom>
            <a:noFill/>
          </p:spPr>
          <p:txBody>
            <a:bodyPr wrap="none" rtlCol="0">
              <a:spAutoFit/>
            </a:bodyPr>
            <a:lstStyle/>
            <a:p>
              <a:pPr algn="l"/>
              <a:r>
                <a:rPr lang="en-IN" altLang="en-US"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HIGHEST</a:t>
              </a:r>
              <a:endParaRPr lang="en-IN" altLang="en-US"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cxnSp>
          <p:nvCxnSpPr>
            <p:cNvPr id="31" name="Straight Connector 30"/>
            <p:cNvCxnSpPr/>
            <p:nvPr/>
          </p:nvCxnSpPr>
          <p:spPr>
            <a:xfrm>
              <a:off x="7765220" y="2827519"/>
              <a:ext cx="914400"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32" name="Freeform 31"/>
            <p:cNvSpPr>
              <a:spLocks noChangeArrowheads="1"/>
            </p:cNvSpPr>
            <p:nvPr/>
          </p:nvSpPr>
          <p:spPr bwMode="auto">
            <a:xfrm>
              <a:off x="9261825" y="3047316"/>
              <a:ext cx="145114" cy="342347"/>
            </a:xfrm>
            <a:custGeom>
              <a:avLst/>
              <a:gdLst>
                <a:gd name="connsiteX0" fmla="*/ 370873 w 1290638"/>
                <a:gd name="connsiteY0" fmla="*/ 598487 h 3044825"/>
                <a:gd name="connsiteX1" fmla="*/ 519222 w 1290638"/>
                <a:gd name="connsiteY1" fmla="*/ 598487 h 3044825"/>
                <a:gd name="connsiteX2" fmla="*/ 548892 w 1290638"/>
                <a:gd name="connsiteY2" fmla="*/ 598487 h 3044825"/>
                <a:gd name="connsiteX3" fmla="*/ 919765 w 1290638"/>
                <a:gd name="connsiteY3" fmla="*/ 598487 h 3044825"/>
                <a:gd name="connsiteX4" fmla="*/ 1290638 w 1290638"/>
                <a:gd name="connsiteY4" fmla="*/ 962526 h 3044825"/>
                <a:gd name="connsiteX5" fmla="*/ 1290638 w 1290638"/>
                <a:gd name="connsiteY5" fmla="*/ 1661479 h 3044825"/>
                <a:gd name="connsiteX6" fmla="*/ 1171959 w 1290638"/>
                <a:gd name="connsiteY6" fmla="*/ 1777972 h 3044825"/>
                <a:gd name="connsiteX7" fmla="*/ 1053279 w 1290638"/>
                <a:gd name="connsiteY7" fmla="*/ 1661479 h 3044825"/>
                <a:gd name="connsiteX8" fmla="*/ 1053279 w 1290638"/>
                <a:gd name="connsiteY8" fmla="*/ 1253756 h 3044825"/>
                <a:gd name="connsiteX9" fmla="*/ 1053279 w 1290638"/>
                <a:gd name="connsiteY9" fmla="*/ 1006210 h 3044825"/>
                <a:gd name="connsiteX10" fmla="*/ 993940 w 1290638"/>
                <a:gd name="connsiteY10" fmla="*/ 1006210 h 3044825"/>
                <a:gd name="connsiteX11" fmla="*/ 993940 w 1290638"/>
                <a:gd name="connsiteY11" fmla="*/ 1268318 h 3044825"/>
                <a:gd name="connsiteX12" fmla="*/ 993940 w 1290638"/>
                <a:gd name="connsiteY12" fmla="*/ 1719725 h 3044825"/>
                <a:gd name="connsiteX13" fmla="*/ 993940 w 1290638"/>
                <a:gd name="connsiteY13" fmla="*/ 1777972 h 3044825"/>
                <a:gd name="connsiteX14" fmla="*/ 993940 w 1290638"/>
                <a:gd name="connsiteY14" fmla="*/ 2884648 h 3044825"/>
                <a:gd name="connsiteX15" fmla="*/ 830756 w 1290638"/>
                <a:gd name="connsiteY15" fmla="*/ 3044825 h 3044825"/>
                <a:gd name="connsiteX16" fmla="*/ 667572 w 1290638"/>
                <a:gd name="connsiteY16" fmla="*/ 2884648 h 3044825"/>
                <a:gd name="connsiteX17" fmla="*/ 667572 w 1290638"/>
                <a:gd name="connsiteY17" fmla="*/ 1777972 h 3044825"/>
                <a:gd name="connsiteX18" fmla="*/ 608232 w 1290638"/>
                <a:gd name="connsiteY18" fmla="*/ 1777972 h 3044825"/>
                <a:gd name="connsiteX19" fmla="*/ 608232 w 1290638"/>
                <a:gd name="connsiteY19" fmla="*/ 2884648 h 3044825"/>
                <a:gd name="connsiteX20" fmla="*/ 459883 w 1290638"/>
                <a:gd name="connsiteY20" fmla="*/ 3044825 h 3044825"/>
                <a:gd name="connsiteX21" fmla="*/ 296698 w 1290638"/>
                <a:gd name="connsiteY21" fmla="*/ 2884648 h 3044825"/>
                <a:gd name="connsiteX22" fmla="*/ 296698 w 1290638"/>
                <a:gd name="connsiteY22" fmla="*/ 1777972 h 3044825"/>
                <a:gd name="connsiteX23" fmla="*/ 296698 w 1290638"/>
                <a:gd name="connsiteY23" fmla="*/ 1719725 h 3044825"/>
                <a:gd name="connsiteX24" fmla="*/ 296698 w 1290638"/>
                <a:gd name="connsiteY24" fmla="*/ 1268318 h 3044825"/>
                <a:gd name="connsiteX25" fmla="*/ 296698 w 1290638"/>
                <a:gd name="connsiteY25" fmla="*/ 1006210 h 3044825"/>
                <a:gd name="connsiteX26" fmla="*/ 237358 w 1290638"/>
                <a:gd name="connsiteY26" fmla="*/ 1006210 h 3044825"/>
                <a:gd name="connsiteX27" fmla="*/ 237358 w 1290638"/>
                <a:gd name="connsiteY27" fmla="*/ 1253756 h 3044825"/>
                <a:gd name="connsiteX28" fmla="*/ 237358 w 1290638"/>
                <a:gd name="connsiteY28" fmla="*/ 1661479 h 3044825"/>
                <a:gd name="connsiteX29" fmla="*/ 118679 w 1290638"/>
                <a:gd name="connsiteY29" fmla="*/ 1777972 h 3044825"/>
                <a:gd name="connsiteX30" fmla="*/ 0 w 1290638"/>
                <a:gd name="connsiteY30" fmla="*/ 1661479 h 3044825"/>
                <a:gd name="connsiteX31" fmla="*/ 0 w 1290638"/>
                <a:gd name="connsiteY31" fmla="*/ 962526 h 3044825"/>
                <a:gd name="connsiteX32" fmla="*/ 370873 w 1290638"/>
                <a:gd name="connsiteY32" fmla="*/ 598487 h 3044825"/>
                <a:gd name="connsiteX33" fmla="*/ 646113 w 1290638"/>
                <a:gd name="connsiteY33" fmla="*/ 0 h 3044825"/>
                <a:gd name="connsiteX34" fmla="*/ 920751 w 1290638"/>
                <a:gd name="connsiteY34" fmla="*/ 269875 h 3044825"/>
                <a:gd name="connsiteX35" fmla="*/ 646113 w 1290638"/>
                <a:gd name="connsiteY35" fmla="*/ 539750 h 3044825"/>
                <a:gd name="connsiteX36" fmla="*/ 371475 w 1290638"/>
                <a:gd name="connsiteY36" fmla="*/ 269875 h 3044825"/>
                <a:gd name="connsiteX37" fmla="*/ 646113 w 1290638"/>
                <a:gd name="connsiteY37" fmla="*/ 0 h 304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90638" h="3044825">
                  <a:moveTo>
                    <a:pt x="370873" y="598487"/>
                  </a:moveTo>
                  <a:cubicBezTo>
                    <a:pt x="370873" y="598487"/>
                    <a:pt x="370873" y="598487"/>
                    <a:pt x="519222" y="598487"/>
                  </a:cubicBezTo>
                  <a:cubicBezTo>
                    <a:pt x="519222" y="598487"/>
                    <a:pt x="519222" y="598487"/>
                    <a:pt x="548892" y="598487"/>
                  </a:cubicBezTo>
                  <a:cubicBezTo>
                    <a:pt x="548892" y="598487"/>
                    <a:pt x="548892" y="598487"/>
                    <a:pt x="919765" y="598487"/>
                  </a:cubicBezTo>
                  <a:cubicBezTo>
                    <a:pt x="1112619" y="598487"/>
                    <a:pt x="1275803" y="758664"/>
                    <a:pt x="1290638" y="962526"/>
                  </a:cubicBezTo>
                  <a:cubicBezTo>
                    <a:pt x="1290638" y="962526"/>
                    <a:pt x="1290638" y="962526"/>
                    <a:pt x="1290638" y="1661479"/>
                  </a:cubicBezTo>
                  <a:cubicBezTo>
                    <a:pt x="1290638" y="1734287"/>
                    <a:pt x="1231299" y="1777972"/>
                    <a:pt x="1171959" y="1777972"/>
                  </a:cubicBezTo>
                  <a:cubicBezTo>
                    <a:pt x="1097784" y="1777972"/>
                    <a:pt x="1053279" y="1734287"/>
                    <a:pt x="1053279" y="1661479"/>
                  </a:cubicBezTo>
                  <a:cubicBezTo>
                    <a:pt x="1053279" y="1661479"/>
                    <a:pt x="1053279" y="1661479"/>
                    <a:pt x="1053279" y="1253756"/>
                  </a:cubicBezTo>
                  <a:cubicBezTo>
                    <a:pt x="1053279" y="1253756"/>
                    <a:pt x="1053279" y="1253756"/>
                    <a:pt x="1053279" y="1006210"/>
                  </a:cubicBezTo>
                  <a:cubicBezTo>
                    <a:pt x="1053279" y="1006210"/>
                    <a:pt x="1053279" y="1006210"/>
                    <a:pt x="993940" y="1006210"/>
                  </a:cubicBezTo>
                  <a:cubicBezTo>
                    <a:pt x="993940" y="1006210"/>
                    <a:pt x="993940" y="1006210"/>
                    <a:pt x="993940" y="1268318"/>
                  </a:cubicBezTo>
                  <a:cubicBezTo>
                    <a:pt x="993940" y="1268318"/>
                    <a:pt x="993940" y="1268318"/>
                    <a:pt x="993940" y="1719725"/>
                  </a:cubicBezTo>
                  <a:cubicBezTo>
                    <a:pt x="993940" y="1719725"/>
                    <a:pt x="993940" y="1719725"/>
                    <a:pt x="993940" y="1777972"/>
                  </a:cubicBezTo>
                  <a:cubicBezTo>
                    <a:pt x="993940" y="1777972"/>
                    <a:pt x="993940" y="1777972"/>
                    <a:pt x="993940" y="2884648"/>
                  </a:cubicBezTo>
                  <a:cubicBezTo>
                    <a:pt x="993940" y="2972017"/>
                    <a:pt x="919765" y="3044825"/>
                    <a:pt x="830756" y="3044825"/>
                  </a:cubicBezTo>
                  <a:cubicBezTo>
                    <a:pt x="741746" y="3044825"/>
                    <a:pt x="667572" y="2972017"/>
                    <a:pt x="667572" y="2884648"/>
                  </a:cubicBezTo>
                  <a:cubicBezTo>
                    <a:pt x="667572" y="2884648"/>
                    <a:pt x="667572" y="2884648"/>
                    <a:pt x="667572" y="1777972"/>
                  </a:cubicBezTo>
                  <a:cubicBezTo>
                    <a:pt x="667572" y="1777972"/>
                    <a:pt x="667572" y="1777972"/>
                    <a:pt x="608232" y="1777972"/>
                  </a:cubicBezTo>
                  <a:cubicBezTo>
                    <a:pt x="608232" y="1777972"/>
                    <a:pt x="608232" y="1777972"/>
                    <a:pt x="608232" y="2884648"/>
                  </a:cubicBezTo>
                  <a:cubicBezTo>
                    <a:pt x="608232" y="2972017"/>
                    <a:pt x="548892" y="3044825"/>
                    <a:pt x="459883" y="3044825"/>
                  </a:cubicBezTo>
                  <a:cubicBezTo>
                    <a:pt x="370873" y="3044825"/>
                    <a:pt x="296698" y="2972017"/>
                    <a:pt x="296698" y="2884648"/>
                  </a:cubicBezTo>
                  <a:cubicBezTo>
                    <a:pt x="296698" y="2884648"/>
                    <a:pt x="296698" y="2884648"/>
                    <a:pt x="296698" y="1777972"/>
                  </a:cubicBezTo>
                  <a:cubicBezTo>
                    <a:pt x="296698" y="1777972"/>
                    <a:pt x="296698" y="1777972"/>
                    <a:pt x="296698" y="1719725"/>
                  </a:cubicBezTo>
                  <a:cubicBezTo>
                    <a:pt x="296698" y="1719725"/>
                    <a:pt x="296698" y="1719725"/>
                    <a:pt x="296698" y="1268318"/>
                  </a:cubicBezTo>
                  <a:cubicBezTo>
                    <a:pt x="296698" y="1268318"/>
                    <a:pt x="296698" y="1268318"/>
                    <a:pt x="296698" y="1006210"/>
                  </a:cubicBezTo>
                  <a:cubicBezTo>
                    <a:pt x="296698" y="1006210"/>
                    <a:pt x="296698" y="1006210"/>
                    <a:pt x="237358" y="1006210"/>
                  </a:cubicBezTo>
                  <a:cubicBezTo>
                    <a:pt x="237358" y="1006210"/>
                    <a:pt x="237358" y="1006210"/>
                    <a:pt x="237358" y="1253756"/>
                  </a:cubicBezTo>
                  <a:cubicBezTo>
                    <a:pt x="237358" y="1253756"/>
                    <a:pt x="237358" y="1253756"/>
                    <a:pt x="237358" y="1661479"/>
                  </a:cubicBezTo>
                  <a:cubicBezTo>
                    <a:pt x="237358" y="1734287"/>
                    <a:pt x="192854" y="1777972"/>
                    <a:pt x="118679" y="1777972"/>
                  </a:cubicBezTo>
                  <a:cubicBezTo>
                    <a:pt x="59340" y="1777972"/>
                    <a:pt x="0" y="1734287"/>
                    <a:pt x="0" y="1661479"/>
                  </a:cubicBezTo>
                  <a:cubicBezTo>
                    <a:pt x="0" y="1661479"/>
                    <a:pt x="0" y="1661479"/>
                    <a:pt x="0" y="962526"/>
                  </a:cubicBezTo>
                  <a:cubicBezTo>
                    <a:pt x="0" y="758664"/>
                    <a:pt x="178019" y="598487"/>
                    <a:pt x="370873" y="598487"/>
                  </a:cubicBezTo>
                  <a:close/>
                  <a:moveTo>
                    <a:pt x="646113" y="0"/>
                  </a:moveTo>
                  <a:cubicBezTo>
                    <a:pt x="797791" y="0"/>
                    <a:pt x="920751" y="120827"/>
                    <a:pt x="920751" y="269875"/>
                  </a:cubicBezTo>
                  <a:cubicBezTo>
                    <a:pt x="920751" y="418923"/>
                    <a:pt x="797791" y="539750"/>
                    <a:pt x="646113" y="539750"/>
                  </a:cubicBezTo>
                  <a:cubicBezTo>
                    <a:pt x="494435" y="539750"/>
                    <a:pt x="371475" y="418923"/>
                    <a:pt x="371475" y="269875"/>
                  </a:cubicBezTo>
                  <a:cubicBezTo>
                    <a:pt x="371475" y="120827"/>
                    <a:pt x="494435" y="0"/>
                    <a:pt x="646113" y="0"/>
                  </a:cubicBezTo>
                  <a:close/>
                </a:path>
              </a:pathLst>
            </a:custGeom>
            <a:solidFill>
              <a:schemeClr val="tx1">
                <a:lumMod val="65000"/>
                <a:lumOff val="35000"/>
              </a:schemeClr>
            </a:solidFill>
            <a:ln>
              <a:noFill/>
            </a:ln>
          </p:spPr>
          <p:txBody>
            <a:bodyPr vert="horz" wrap="square" lIns="91440" tIns="45720" rIns="91440" bIns="45720" numCol="1" anchor="t" anchorCtr="0" compatLnSpc="1">
              <a:noAutofit/>
            </a:bodyPr>
            <a:lstStyle/>
            <a:p>
              <a:endParaRPr lang="id-ID">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33" name="Freeform 32"/>
            <p:cNvSpPr>
              <a:spLocks noChangeArrowheads="1"/>
            </p:cNvSpPr>
            <p:nvPr/>
          </p:nvSpPr>
          <p:spPr bwMode="auto">
            <a:xfrm>
              <a:off x="9464704" y="3047316"/>
              <a:ext cx="145114" cy="342347"/>
            </a:xfrm>
            <a:custGeom>
              <a:avLst/>
              <a:gdLst>
                <a:gd name="connsiteX0" fmla="*/ 370873 w 1290638"/>
                <a:gd name="connsiteY0" fmla="*/ 598487 h 3044825"/>
                <a:gd name="connsiteX1" fmla="*/ 519222 w 1290638"/>
                <a:gd name="connsiteY1" fmla="*/ 598487 h 3044825"/>
                <a:gd name="connsiteX2" fmla="*/ 548892 w 1290638"/>
                <a:gd name="connsiteY2" fmla="*/ 598487 h 3044825"/>
                <a:gd name="connsiteX3" fmla="*/ 919765 w 1290638"/>
                <a:gd name="connsiteY3" fmla="*/ 598487 h 3044825"/>
                <a:gd name="connsiteX4" fmla="*/ 1290638 w 1290638"/>
                <a:gd name="connsiteY4" fmla="*/ 962526 h 3044825"/>
                <a:gd name="connsiteX5" fmla="*/ 1290638 w 1290638"/>
                <a:gd name="connsiteY5" fmla="*/ 1661479 h 3044825"/>
                <a:gd name="connsiteX6" fmla="*/ 1171959 w 1290638"/>
                <a:gd name="connsiteY6" fmla="*/ 1777972 h 3044825"/>
                <a:gd name="connsiteX7" fmla="*/ 1053279 w 1290638"/>
                <a:gd name="connsiteY7" fmla="*/ 1661479 h 3044825"/>
                <a:gd name="connsiteX8" fmla="*/ 1053279 w 1290638"/>
                <a:gd name="connsiteY8" fmla="*/ 1253756 h 3044825"/>
                <a:gd name="connsiteX9" fmla="*/ 1053279 w 1290638"/>
                <a:gd name="connsiteY9" fmla="*/ 1006210 h 3044825"/>
                <a:gd name="connsiteX10" fmla="*/ 993940 w 1290638"/>
                <a:gd name="connsiteY10" fmla="*/ 1006210 h 3044825"/>
                <a:gd name="connsiteX11" fmla="*/ 993940 w 1290638"/>
                <a:gd name="connsiteY11" fmla="*/ 1268318 h 3044825"/>
                <a:gd name="connsiteX12" fmla="*/ 993940 w 1290638"/>
                <a:gd name="connsiteY12" fmla="*/ 1719725 h 3044825"/>
                <a:gd name="connsiteX13" fmla="*/ 993940 w 1290638"/>
                <a:gd name="connsiteY13" fmla="*/ 1777972 h 3044825"/>
                <a:gd name="connsiteX14" fmla="*/ 993940 w 1290638"/>
                <a:gd name="connsiteY14" fmla="*/ 2884648 h 3044825"/>
                <a:gd name="connsiteX15" fmla="*/ 830756 w 1290638"/>
                <a:gd name="connsiteY15" fmla="*/ 3044825 h 3044825"/>
                <a:gd name="connsiteX16" fmla="*/ 667572 w 1290638"/>
                <a:gd name="connsiteY16" fmla="*/ 2884648 h 3044825"/>
                <a:gd name="connsiteX17" fmla="*/ 667572 w 1290638"/>
                <a:gd name="connsiteY17" fmla="*/ 1777972 h 3044825"/>
                <a:gd name="connsiteX18" fmla="*/ 608232 w 1290638"/>
                <a:gd name="connsiteY18" fmla="*/ 1777972 h 3044825"/>
                <a:gd name="connsiteX19" fmla="*/ 608232 w 1290638"/>
                <a:gd name="connsiteY19" fmla="*/ 2884648 h 3044825"/>
                <a:gd name="connsiteX20" fmla="*/ 459883 w 1290638"/>
                <a:gd name="connsiteY20" fmla="*/ 3044825 h 3044825"/>
                <a:gd name="connsiteX21" fmla="*/ 296698 w 1290638"/>
                <a:gd name="connsiteY21" fmla="*/ 2884648 h 3044825"/>
                <a:gd name="connsiteX22" fmla="*/ 296698 w 1290638"/>
                <a:gd name="connsiteY22" fmla="*/ 1777972 h 3044825"/>
                <a:gd name="connsiteX23" fmla="*/ 296698 w 1290638"/>
                <a:gd name="connsiteY23" fmla="*/ 1719725 h 3044825"/>
                <a:gd name="connsiteX24" fmla="*/ 296698 w 1290638"/>
                <a:gd name="connsiteY24" fmla="*/ 1268318 h 3044825"/>
                <a:gd name="connsiteX25" fmla="*/ 296698 w 1290638"/>
                <a:gd name="connsiteY25" fmla="*/ 1006210 h 3044825"/>
                <a:gd name="connsiteX26" fmla="*/ 237358 w 1290638"/>
                <a:gd name="connsiteY26" fmla="*/ 1006210 h 3044825"/>
                <a:gd name="connsiteX27" fmla="*/ 237358 w 1290638"/>
                <a:gd name="connsiteY27" fmla="*/ 1253756 h 3044825"/>
                <a:gd name="connsiteX28" fmla="*/ 237358 w 1290638"/>
                <a:gd name="connsiteY28" fmla="*/ 1661479 h 3044825"/>
                <a:gd name="connsiteX29" fmla="*/ 118679 w 1290638"/>
                <a:gd name="connsiteY29" fmla="*/ 1777972 h 3044825"/>
                <a:gd name="connsiteX30" fmla="*/ 0 w 1290638"/>
                <a:gd name="connsiteY30" fmla="*/ 1661479 h 3044825"/>
                <a:gd name="connsiteX31" fmla="*/ 0 w 1290638"/>
                <a:gd name="connsiteY31" fmla="*/ 962526 h 3044825"/>
                <a:gd name="connsiteX32" fmla="*/ 370873 w 1290638"/>
                <a:gd name="connsiteY32" fmla="*/ 598487 h 3044825"/>
                <a:gd name="connsiteX33" fmla="*/ 646113 w 1290638"/>
                <a:gd name="connsiteY33" fmla="*/ 0 h 3044825"/>
                <a:gd name="connsiteX34" fmla="*/ 920751 w 1290638"/>
                <a:gd name="connsiteY34" fmla="*/ 269875 h 3044825"/>
                <a:gd name="connsiteX35" fmla="*/ 646113 w 1290638"/>
                <a:gd name="connsiteY35" fmla="*/ 539750 h 3044825"/>
                <a:gd name="connsiteX36" fmla="*/ 371475 w 1290638"/>
                <a:gd name="connsiteY36" fmla="*/ 269875 h 3044825"/>
                <a:gd name="connsiteX37" fmla="*/ 646113 w 1290638"/>
                <a:gd name="connsiteY37" fmla="*/ 0 h 304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90638" h="3044825">
                  <a:moveTo>
                    <a:pt x="370873" y="598487"/>
                  </a:moveTo>
                  <a:cubicBezTo>
                    <a:pt x="370873" y="598487"/>
                    <a:pt x="370873" y="598487"/>
                    <a:pt x="519222" y="598487"/>
                  </a:cubicBezTo>
                  <a:cubicBezTo>
                    <a:pt x="519222" y="598487"/>
                    <a:pt x="519222" y="598487"/>
                    <a:pt x="548892" y="598487"/>
                  </a:cubicBezTo>
                  <a:cubicBezTo>
                    <a:pt x="548892" y="598487"/>
                    <a:pt x="548892" y="598487"/>
                    <a:pt x="919765" y="598487"/>
                  </a:cubicBezTo>
                  <a:cubicBezTo>
                    <a:pt x="1112619" y="598487"/>
                    <a:pt x="1275803" y="758664"/>
                    <a:pt x="1290638" y="962526"/>
                  </a:cubicBezTo>
                  <a:cubicBezTo>
                    <a:pt x="1290638" y="962526"/>
                    <a:pt x="1290638" y="962526"/>
                    <a:pt x="1290638" y="1661479"/>
                  </a:cubicBezTo>
                  <a:cubicBezTo>
                    <a:pt x="1290638" y="1734287"/>
                    <a:pt x="1231299" y="1777972"/>
                    <a:pt x="1171959" y="1777972"/>
                  </a:cubicBezTo>
                  <a:cubicBezTo>
                    <a:pt x="1097784" y="1777972"/>
                    <a:pt x="1053279" y="1734287"/>
                    <a:pt x="1053279" y="1661479"/>
                  </a:cubicBezTo>
                  <a:cubicBezTo>
                    <a:pt x="1053279" y="1661479"/>
                    <a:pt x="1053279" y="1661479"/>
                    <a:pt x="1053279" y="1253756"/>
                  </a:cubicBezTo>
                  <a:cubicBezTo>
                    <a:pt x="1053279" y="1253756"/>
                    <a:pt x="1053279" y="1253756"/>
                    <a:pt x="1053279" y="1006210"/>
                  </a:cubicBezTo>
                  <a:cubicBezTo>
                    <a:pt x="1053279" y="1006210"/>
                    <a:pt x="1053279" y="1006210"/>
                    <a:pt x="993940" y="1006210"/>
                  </a:cubicBezTo>
                  <a:cubicBezTo>
                    <a:pt x="993940" y="1006210"/>
                    <a:pt x="993940" y="1006210"/>
                    <a:pt x="993940" y="1268318"/>
                  </a:cubicBezTo>
                  <a:cubicBezTo>
                    <a:pt x="993940" y="1268318"/>
                    <a:pt x="993940" y="1268318"/>
                    <a:pt x="993940" y="1719725"/>
                  </a:cubicBezTo>
                  <a:cubicBezTo>
                    <a:pt x="993940" y="1719725"/>
                    <a:pt x="993940" y="1719725"/>
                    <a:pt x="993940" y="1777972"/>
                  </a:cubicBezTo>
                  <a:cubicBezTo>
                    <a:pt x="993940" y="1777972"/>
                    <a:pt x="993940" y="1777972"/>
                    <a:pt x="993940" y="2884648"/>
                  </a:cubicBezTo>
                  <a:cubicBezTo>
                    <a:pt x="993940" y="2972017"/>
                    <a:pt x="919765" y="3044825"/>
                    <a:pt x="830756" y="3044825"/>
                  </a:cubicBezTo>
                  <a:cubicBezTo>
                    <a:pt x="741746" y="3044825"/>
                    <a:pt x="667572" y="2972017"/>
                    <a:pt x="667572" y="2884648"/>
                  </a:cubicBezTo>
                  <a:cubicBezTo>
                    <a:pt x="667572" y="2884648"/>
                    <a:pt x="667572" y="2884648"/>
                    <a:pt x="667572" y="1777972"/>
                  </a:cubicBezTo>
                  <a:cubicBezTo>
                    <a:pt x="667572" y="1777972"/>
                    <a:pt x="667572" y="1777972"/>
                    <a:pt x="608232" y="1777972"/>
                  </a:cubicBezTo>
                  <a:cubicBezTo>
                    <a:pt x="608232" y="1777972"/>
                    <a:pt x="608232" y="1777972"/>
                    <a:pt x="608232" y="2884648"/>
                  </a:cubicBezTo>
                  <a:cubicBezTo>
                    <a:pt x="608232" y="2972017"/>
                    <a:pt x="548892" y="3044825"/>
                    <a:pt x="459883" y="3044825"/>
                  </a:cubicBezTo>
                  <a:cubicBezTo>
                    <a:pt x="370873" y="3044825"/>
                    <a:pt x="296698" y="2972017"/>
                    <a:pt x="296698" y="2884648"/>
                  </a:cubicBezTo>
                  <a:cubicBezTo>
                    <a:pt x="296698" y="2884648"/>
                    <a:pt x="296698" y="2884648"/>
                    <a:pt x="296698" y="1777972"/>
                  </a:cubicBezTo>
                  <a:cubicBezTo>
                    <a:pt x="296698" y="1777972"/>
                    <a:pt x="296698" y="1777972"/>
                    <a:pt x="296698" y="1719725"/>
                  </a:cubicBezTo>
                  <a:cubicBezTo>
                    <a:pt x="296698" y="1719725"/>
                    <a:pt x="296698" y="1719725"/>
                    <a:pt x="296698" y="1268318"/>
                  </a:cubicBezTo>
                  <a:cubicBezTo>
                    <a:pt x="296698" y="1268318"/>
                    <a:pt x="296698" y="1268318"/>
                    <a:pt x="296698" y="1006210"/>
                  </a:cubicBezTo>
                  <a:cubicBezTo>
                    <a:pt x="296698" y="1006210"/>
                    <a:pt x="296698" y="1006210"/>
                    <a:pt x="237358" y="1006210"/>
                  </a:cubicBezTo>
                  <a:cubicBezTo>
                    <a:pt x="237358" y="1006210"/>
                    <a:pt x="237358" y="1006210"/>
                    <a:pt x="237358" y="1253756"/>
                  </a:cubicBezTo>
                  <a:cubicBezTo>
                    <a:pt x="237358" y="1253756"/>
                    <a:pt x="237358" y="1253756"/>
                    <a:pt x="237358" y="1661479"/>
                  </a:cubicBezTo>
                  <a:cubicBezTo>
                    <a:pt x="237358" y="1734287"/>
                    <a:pt x="192854" y="1777972"/>
                    <a:pt x="118679" y="1777972"/>
                  </a:cubicBezTo>
                  <a:cubicBezTo>
                    <a:pt x="59340" y="1777972"/>
                    <a:pt x="0" y="1734287"/>
                    <a:pt x="0" y="1661479"/>
                  </a:cubicBezTo>
                  <a:cubicBezTo>
                    <a:pt x="0" y="1661479"/>
                    <a:pt x="0" y="1661479"/>
                    <a:pt x="0" y="962526"/>
                  </a:cubicBezTo>
                  <a:cubicBezTo>
                    <a:pt x="0" y="758664"/>
                    <a:pt x="178019" y="598487"/>
                    <a:pt x="370873" y="598487"/>
                  </a:cubicBezTo>
                  <a:close/>
                  <a:moveTo>
                    <a:pt x="646113" y="0"/>
                  </a:moveTo>
                  <a:cubicBezTo>
                    <a:pt x="797791" y="0"/>
                    <a:pt x="920751" y="120827"/>
                    <a:pt x="920751" y="269875"/>
                  </a:cubicBezTo>
                  <a:cubicBezTo>
                    <a:pt x="920751" y="418923"/>
                    <a:pt x="797791" y="539750"/>
                    <a:pt x="646113" y="539750"/>
                  </a:cubicBezTo>
                  <a:cubicBezTo>
                    <a:pt x="494435" y="539750"/>
                    <a:pt x="371475" y="418923"/>
                    <a:pt x="371475" y="269875"/>
                  </a:cubicBezTo>
                  <a:cubicBezTo>
                    <a:pt x="371475" y="120827"/>
                    <a:pt x="494435" y="0"/>
                    <a:pt x="646113" y="0"/>
                  </a:cubicBezTo>
                  <a:close/>
                </a:path>
              </a:pathLst>
            </a:custGeom>
            <a:solidFill>
              <a:schemeClr val="tx1">
                <a:lumMod val="65000"/>
                <a:lumOff val="35000"/>
              </a:schemeClr>
            </a:solidFill>
            <a:ln>
              <a:noFill/>
            </a:ln>
          </p:spPr>
          <p:txBody>
            <a:bodyPr vert="horz" wrap="square" lIns="91440" tIns="45720" rIns="91440" bIns="45720" numCol="1" anchor="t" anchorCtr="0" compatLnSpc="1">
              <a:noAutofit/>
            </a:bodyPr>
            <a:lstStyle/>
            <a:p>
              <a:endParaRPr lang="id-ID">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34" name="Freeform 33"/>
            <p:cNvSpPr>
              <a:spLocks noChangeArrowheads="1"/>
            </p:cNvSpPr>
            <p:nvPr/>
          </p:nvSpPr>
          <p:spPr bwMode="auto">
            <a:xfrm>
              <a:off x="9667583" y="3047316"/>
              <a:ext cx="145114" cy="342347"/>
            </a:xfrm>
            <a:custGeom>
              <a:avLst/>
              <a:gdLst>
                <a:gd name="connsiteX0" fmla="*/ 370873 w 1290638"/>
                <a:gd name="connsiteY0" fmla="*/ 598487 h 3044825"/>
                <a:gd name="connsiteX1" fmla="*/ 519222 w 1290638"/>
                <a:gd name="connsiteY1" fmla="*/ 598487 h 3044825"/>
                <a:gd name="connsiteX2" fmla="*/ 548892 w 1290638"/>
                <a:gd name="connsiteY2" fmla="*/ 598487 h 3044825"/>
                <a:gd name="connsiteX3" fmla="*/ 919765 w 1290638"/>
                <a:gd name="connsiteY3" fmla="*/ 598487 h 3044825"/>
                <a:gd name="connsiteX4" fmla="*/ 1290638 w 1290638"/>
                <a:gd name="connsiteY4" fmla="*/ 962526 h 3044825"/>
                <a:gd name="connsiteX5" fmla="*/ 1290638 w 1290638"/>
                <a:gd name="connsiteY5" fmla="*/ 1661479 h 3044825"/>
                <a:gd name="connsiteX6" fmla="*/ 1171959 w 1290638"/>
                <a:gd name="connsiteY6" fmla="*/ 1777972 h 3044825"/>
                <a:gd name="connsiteX7" fmla="*/ 1053279 w 1290638"/>
                <a:gd name="connsiteY7" fmla="*/ 1661479 h 3044825"/>
                <a:gd name="connsiteX8" fmla="*/ 1053279 w 1290638"/>
                <a:gd name="connsiteY8" fmla="*/ 1253756 h 3044825"/>
                <a:gd name="connsiteX9" fmla="*/ 1053279 w 1290638"/>
                <a:gd name="connsiteY9" fmla="*/ 1006210 h 3044825"/>
                <a:gd name="connsiteX10" fmla="*/ 993940 w 1290638"/>
                <a:gd name="connsiteY10" fmla="*/ 1006210 h 3044825"/>
                <a:gd name="connsiteX11" fmla="*/ 993940 w 1290638"/>
                <a:gd name="connsiteY11" fmla="*/ 1268318 h 3044825"/>
                <a:gd name="connsiteX12" fmla="*/ 993940 w 1290638"/>
                <a:gd name="connsiteY12" fmla="*/ 1719725 h 3044825"/>
                <a:gd name="connsiteX13" fmla="*/ 993940 w 1290638"/>
                <a:gd name="connsiteY13" fmla="*/ 1777972 h 3044825"/>
                <a:gd name="connsiteX14" fmla="*/ 993940 w 1290638"/>
                <a:gd name="connsiteY14" fmla="*/ 2884648 h 3044825"/>
                <a:gd name="connsiteX15" fmla="*/ 830756 w 1290638"/>
                <a:gd name="connsiteY15" fmla="*/ 3044825 h 3044825"/>
                <a:gd name="connsiteX16" fmla="*/ 667572 w 1290638"/>
                <a:gd name="connsiteY16" fmla="*/ 2884648 h 3044825"/>
                <a:gd name="connsiteX17" fmla="*/ 667572 w 1290638"/>
                <a:gd name="connsiteY17" fmla="*/ 1777972 h 3044825"/>
                <a:gd name="connsiteX18" fmla="*/ 608232 w 1290638"/>
                <a:gd name="connsiteY18" fmla="*/ 1777972 h 3044825"/>
                <a:gd name="connsiteX19" fmla="*/ 608232 w 1290638"/>
                <a:gd name="connsiteY19" fmla="*/ 2884648 h 3044825"/>
                <a:gd name="connsiteX20" fmla="*/ 459883 w 1290638"/>
                <a:gd name="connsiteY20" fmla="*/ 3044825 h 3044825"/>
                <a:gd name="connsiteX21" fmla="*/ 296698 w 1290638"/>
                <a:gd name="connsiteY21" fmla="*/ 2884648 h 3044825"/>
                <a:gd name="connsiteX22" fmla="*/ 296698 w 1290638"/>
                <a:gd name="connsiteY22" fmla="*/ 1777972 h 3044825"/>
                <a:gd name="connsiteX23" fmla="*/ 296698 w 1290638"/>
                <a:gd name="connsiteY23" fmla="*/ 1719725 h 3044825"/>
                <a:gd name="connsiteX24" fmla="*/ 296698 w 1290638"/>
                <a:gd name="connsiteY24" fmla="*/ 1268318 h 3044825"/>
                <a:gd name="connsiteX25" fmla="*/ 296698 w 1290638"/>
                <a:gd name="connsiteY25" fmla="*/ 1006210 h 3044825"/>
                <a:gd name="connsiteX26" fmla="*/ 237358 w 1290638"/>
                <a:gd name="connsiteY26" fmla="*/ 1006210 h 3044825"/>
                <a:gd name="connsiteX27" fmla="*/ 237358 w 1290638"/>
                <a:gd name="connsiteY27" fmla="*/ 1253756 h 3044825"/>
                <a:gd name="connsiteX28" fmla="*/ 237358 w 1290638"/>
                <a:gd name="connsiteY28" fmla="*/ 1661479 h 3044825"/>
                <a:gd name="connsiteX29" fmla="*/ 118679 w 1290638"/>
                <a:gd name="connsiteY29" fmla="*/ 1777972 h 3044825"/>
                <a:gd name="connsiteX30" fmla="*/ 0 w 1290638"/>
                <a:gd name="connsiteY30" fmla="*/ 1661479 h 3044825"/>
                <a:gd name="connsiteX31" fmla="*/ 0 w 1290638"/>
                <a:gd name="connsiteY31" fmla="*/ 962526 h 3044825"/>
                <a:gd name="connsiteX32" fmla="*/ 370873 w 1290638"/>
                <a:gd name="connsiteY32" fmla="*/ 598487 h 3044825"/>
                <a:gd name="connsiteX33" fmla="*/ 646113 w 1290638"/>
                <a:gd name="connsiteY33" fmla="*/ 0 h 3044825"/>
                <a:gd name="connsiteX34" fmla="*/ 920751 w 1290638"/>
                <a:gd name="connsiteY34" fmla="*/ 269875 h 3044825"/>
                <a:gd name="connsiteX35" fmla="*/ 646113 w 1290638"/>
                <a:gd name="connsiteY35" fmla="*/ 539750 h 3044825"/>
                <a:gd name="connsiteX36" fmla="*/ 371475 w 1290638"/>
                <a:gd name="connsiteY36" fmla="*/ 269875 h 3044825"/>
                <a:gd name="connsiteX37" fmla="*/ 646113 w 1290638"/>
                <a:gd name="connsiteY37" fmla="*/ 0 h 304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90638" h="3044825">
                  <a:moveTo>
                    <a:pt x="370873" y="598487"/>
                  </a:moveTo>
                  <a:cubicBezTo>
                    <a:pt x="370873" y="598487"/>
                    <a:pt x="370873" y="598487"/>
                    <a:pt x="519222" y="598487"/>
                  </a:cubicBezTo>
                  <a:cubicBezTo>
                    <a:pt x="519222" y="598487"/>
                    <a:pt x="519222" y="598487"/>
                    <a:pt x="548892" y="598487"/>
                  </a:cubicBezTo>
                  <a:cubicBezTo>
                    <a:pt x="548892" y="598487"/>
                    <a:pt x="548892" y="598487"/>
                    <a:pt x="919765" y="598487"/>
                  </a:cubicBezTo>
                  <a:cubicBezTo>
                    <a:pt x="1112619" y="598487"/>
                    <a:pt x="1275803" y="758664"/>
                    <a:pt x="1290638" y="962526"/>
                  </a:cubicBezTo>
                  <a:cubicBezTo>
                    <a:pt x="1290638" y="962526"/>
                    <a:pt x="1290638" y="962526"/>
                    <a:pt x="1290638" y="1661479"/>
                  </a:cubicBezTo>
                  <a:cubicBezTo>
                    <a:pt x="1290638" y="1734287"/>
                    <a:pt x="1231299" y="1777972"/>
                    <a:pt x="1171959" y="1777972"/>
                  </a:cubicBezTo>
                  <a:cubicBezTo>
                    <a:pt x="1097784" y="1777972"/>
                    <a:pt x="1053279" y="1734287"/>
                    <a:pt x="1053279" y="1661479"/>
                  </a:cubicBezTo>
                  <a:cubicBezTo>
                    <a:pt x="1053279" y="1661479"/>
                    <a:pt x="1053279" y="1661479"/>
                    <a:pt x="1053279" y="1253756"/>
                  </a:cubicBezTo>
                  <a:cubicBezTo>
                    <a:pt x="1053279" y="1253756"/>
                    <a:pt x="1053279" y="1253756"/>
                    <a:pt x="1053279" y="1006210"/>
                  </a:cubicBezTo>
                  <a:cubicBezTo>
                    <a:pt x="1053279" y="1006210"/>
                    <a:pt x="1053279" y="1006210"/>
                    <a:pt x="993940" y="1006210"/>
                  </a:cubicBezTo>
                  <a:cubicBezTo>
                    <a:pt x="993940" y="1006210"/>
                    <a:pt x="993940" y="1006210"/>
                    <a:pt x="993940" y="1268318"/>
                  </a:cubicBezTo>
                  <a:cubicBezTo>
                    <a:pt x="993940" y="1268318"/>
                    <a:pt x="993940" y="1268318"/>
                    <a:pt x="993940" y="1719725"/>
                  </a:cubicBezTo>
                  <a:cubicBezTo>
                    <a:pt x="993940" y="1719725"/>
                    <a:pt x="993940" y="1719725"/>
                    <a:pt x="993940" y="1777972"/>
                  </a:cubicBezTo>
                  <a:cubicBezTo>
                    <a:pt x="993940" y="1777972"/>
                    <a:pt x="993940" y="1777972"/>
                    <a:pt x="993940" y="2884648"/>
                  </a:cubicBezTo>
                  <a:cubicBezTo>
                    <a:pt x="993940" y="2972017"/>
                    <a:pt x="919765" y="3044825"/>
                    <a:pt x="830756" y="3044825"/>
                  </a:cubicBezTo>
                  <a:cubicBezTo>
                    <a:pt x="741746" y="3044825"/>
                    <a:pt x="667572" y="2972017"/>
                    <a:pt x="667572" y="2884648"/>
                  </a:cubicBezTo>
                  <a:cubicBezTo>
                    <a:pt x="667572" y="2884648"/>
                    <a:pt x="667572" y="2884648"/>
                    <a:pt x="667572" y="1777972"/>
                  </a:cubicBezTo>
                  <a:cubicBezTo>
                    <a:pt x="667572" y="1777972"/>
                    <a:pt x="667572" y="1777972"/>
                    <a:pt x="608232" y="1777972"/>
                  </a:cubicBezTo>
                  <a:cubicBezTo>
                    <a:pt x="608232" y="1777972"/>
                    <a:pt x="608232" y="1777972"/>
                    <a:pt x="608232" y="2884648"/>
                  </a:cubicBezTo>
                  <a:cubicBezTo>
                    <a:pt x="608232" y="2972017"/>
                    <a:pt x="548892" y="3044825"/>
                    <a:pt x="459883" y="3044825"/>
                  </a:cubicBezTo>
                  <a:cubicBezTo>
                    <a:pt x="370873" y="3044825"/>
                    <a:pt x="296698" y="2972017"/>
                    <a:pt x="296698" y="2884648"/>
                  </a:cubicBezTo>
                  <a:cubicBezTo>
                    <a:pt x="296698" y="2884648"/>
                    <a:pt x="296698" y="2884648"/>
                    <a:pt x="296698" y="1777972"/>
                  </a:cubicBezTo>
                  <a:cubicBezTo>
                    <a:pt x="296698" y="1777972"/>
                    <a:pt x="296698" y="1777972"/>
                    <a:pt x="296698" y="1719725"/>
                  </a:cubicBezTo>
                  <a:cubicBezTo>
                    <a:pt x="296698" y="1719725"/>
                    <a:pt x="296698" y="1719725"/>
                    <a:pt x="296698" y="1268318"/>
                  </a:cubicBezTo>
                  <a:cubicBezTo>
                    <a:pt x="296698" y="1268318"/>
                    <a:pt x="296698" y="1268318"/>
                    <a:pt x="296698" y="1006210"/>
                  </a:cubicBezTo>
                  <a:cubicBezTo>
                    <a:pt x="296698" y="1006210"/>
                    <a:pt x="296698" y="1006210"/>
                    <a:pt x="237358" y="1006210"/>
                  </a:cubicBezTo>
                  <a:cubicBezTo>
                    <a:pt x="237358" y="1006210"/>
                    <a:pt x="237358" y="1006210"/>
                    <a:pt x="237358" y="1253756"/>
                  </a:cubicBezTo>
                  <a:cubicBezTo>
                    <a:pt x="237358" y="1253756"/>
                    <a:pt x="237358" y="1253756"/>
                    <a:pt x="237358" y="1661479"/>
                  </a:cubicBezTo>
                  <a:cubicBezTo>
                    <a:pt x="237358" y="1734287"/>
                    <a:pt x="192854" y="1777972"/>
                    <a:pt x="118679" y="1777972"/>
                  </a:cubicBezTo>
                  <a:cubicBezTo>
                    <a:pt x="59340" y="1777972"/>
                    <a:pt x="0" y="1734287"/>
                    <a:pt x="0" y="1661479"/>
                  </a:cubicBezTo>
                  <a:cubicBezTo>
                    <a:pt x="0" y="1661479"/>
                    <a:pt x="0" y="1661479"/>
                    <a:pt x="0" y="962526"/>
                  </a:cubicBezTo>
                  <a:cubicBezTo>
                    <a:pt x="0" y="758664"/>
                    <a:pt x="178019" y="598487"/>
                    <a:pt x="370873" y="598487"/>
                  </a:cubicBezTo>
                  <a:close/>
                  <a:moveTo>
                    <a:pt x="646113" y="0"/>
                  </a:moveTo>
                  <a:cubicBezTo>
                    <a:pt x="797791" y="0"/>
                    <a:pt x="920751" y="120827"/>
                    <a:pt x="920751" y="269875"/>
                  </a:cubicBezTo>
                  <a:cubicBezTo>
                    <a:pt x="920751" y="418923"/>
                    <a:pt x="797791" y="539750"/>
                    <a:pt x="646113" y="539750"/>
                  </a:cubicBezTo>
                  <a:cubicBezTo>
                    <a:pt x="494435" y="539750"/>
                    <a:pt x="371475" y="418923"/>
                    <a:pt x="371475" y="269875"/>
                  </a:cubicBezTo>
                  <a:cubicBezTo>
                    <a:pt x="371475" y="120827"/>
                    <a:pt x="494435" y="0"/>
                    <a:pt x="646113" y="0"/>
                  </a:cubicBezTo>
                  <a:close/>
                </a:path>
              </a:pathLst>
            </a:custGeom>
            <a:solidFill>
              <a:schemeClr val="bg1">
                <a:lumMod val="75000"/>
              </a:schemeClr>
            </a:solidFill>
            <a:ln>
              <a:noFill/>
            </a:ln>
          </p:spPr>
          <p:txBody>
            <a:bodyPr vert="horz" wrap="square" lIns="91440" tIns="45720" rIns="91440" bIns="45720" numCol="1" anchor="t" anchorCtr="0" compatLnSpc="1">
              <a:noAutofit/>
            </a:bodyPr>
            <a:lstStyle/>
            <a:p>
              <a:endParaRPr lang="id-ID">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35" name="Freeform 34"/>
            <p:cNvSpPr>
              <a:spLocks noChangeArrowheads="1"/>
            </p:cNvSpPr>
            <p:nvPr/>
          </p:nvSpPr>
          <p:spPr bwMode="auto">
            <a:xfrm>
              <a:off x="9868686" y="3047316"/>
              <a:ext cx="145114" cy="342347"/>
            </a:xfrm>
            <a:custGeom>
              <a:avLst/>
              <a:gdLst>
                <a:gd name="connsiteX0" fmla="*/ 370873 w 1290638"/>
                <a:gd name="connsiteY0" fmla="*/ 598487 h 3044825"/>
                <a:gd name="connsiteX1" fmla="*/ 519222 w 1290638"/>
                <a:gd name="connsiteY1" fmla="*/ 598487 h 3044825"/>
                <a:gd name="connsiteX2" fmla="*/ 548892 w 1290638"/>
                <a:gd name="connsiteY2" fmla="*/ 598487 h 3044825"/>
                <a:gd name="connsiteX3" fmla="*/ 919765 w 1290638"/>
                <a:gd name="connsiteY3" fmla="*/ 598487 h 3044825"/>
                <a:gd name="connsiteX4" fmla="*/ 1290638 w 1290638"/>
                <a:gd name="connsiteY4" fmla="*/ 962526 h 3044825"/>
                <a:gd name="connsiteX5" fmla="*/ 1290638 w 1290638"/>
                <a:gd name="connsiteY5" fmla="*/ 1661479 h 3044825"/>
                <a:gd name="connsiteX6" fmla="*/ 1171959 w 1290638"/>
                <a:gd name="connsiteY6" fmla="*/ 1777972 h 3044825"/>
                <a:gd name="connsiteX7" fmla="*/ 1053279 w 1290638"/>
                <a:gd name="connsiteY7" fmla="*/ 1661479 h 3044825"/>
                <a:gd name="connsiteX8" fmla="*/ 1053279 w 1290638"/>
                <a:gd name="connsiteY8" fmla="*/ 1253756 h 3044825"/>
                <a:gd name="connsiteX9" fmla="*/ 1053279 w 1290638"/>
                <a:gd name="connsiteY9" fmla="*/ 1006210 h 3044825"/>
                <a:gd name="connsiteX10" fmla="*/ 993940 w 1290638"/>
                <a:gd name="connsiteY10" fmla="*/ 1006210 h 3044825"/>
                <a:gd name="connsiteX11" fmla="*/ 993940 w 1290638"/>
                <a:gd name="connsiteY11" fmla="*/ 1268318 h 3044825"/>
                <a:gd name="connsiteX12" fmla="*/ 993940 w 1290638"/>
                <a:gd name="connsiteY12" fmla="*/ 1719725 h 3044825"/>
                <a:gd name="connsiteX13" fmla="*/ 993940 w 1290638"/>
                <a:gd name="connsiteY13" fmla="*/ 1777972 h 3044825"/>
                <a:gd name="connsiteX14" fmla="*/ 993940 w 1290638"/>
                <a:gd name="connsiteY14" fmla="*/ 2884648 h 3044825"/>
                <a:gd name="connsiteX15" fmla="*/ 830756 w 1290638"/>
                <a:gd name="connsiteY15" fmla="*/ 3044825 h 3044825"/>
                <a:gd name="connsiteX16" fmla="*/ 667572 w 1290638"/>
                <a:gd name="connsiteY16" fmla="*/ 2884648 h 3044825"/>
                <a:gd name="connsiteX17" fmla="*/ 667572 w 1290638"/>
                <a:gd name="connsiteY17" fmla="*/ 1777972 h 3044825"/>
                <a:gd name="connsiteX18" fmla="*/ 608232 w 1290638"/>
                <a:gd name="connsiteY18" fmla="*/ 1777972 h 3044825"/>
                <a:gd name="connsiteX19" fmla="*/ 608232 w 1290638"/>
                <a:gd name="connsiteY19" fmla="*/ 2884648 h 3044825"/>
                <a:gd name="connsiteX20" fmla="*/ 459883 w 1290638"/>
                <a:gd name="connsiteY20" fmla="*/ 3044825 h 3044825"/>
                <a:gd name="connsiteX21" fmla="*/ 296698 w 1290638"/>
                <a:gd name="connsiteY21" fmla="*/ 2884648 h 3044825"/>
                <a:gd name="connsiteX22" fmla="*/ 296698 w 1290638"/>
                <a:gd name="connsiteY22" fmla="*/ 1777972 h 3044825"/>
                <a:gd name="connsiteX23" fmla="*/ 296698 w 1290638"/>
                <a:gd name="connsiteY23" fmla="*/ 1719725 h 3044825"/>
                <a:gd name="connsiteX24" fmla="*/ 296698 w 1290638"/>
                <a:gd name="connsiteY24" fmla="*/ 1268318 h 3044825"/>
                <a:gd name="connsiteX25" fmla="*/ 296698 w 1290638"/>
                <a:gd name="connsiteY25" fmla="*/ 1006210 h 3044825"/>
                <a:gd name="connsiteX26" fmla="*/ 237358 w 1290638"/>
                <a:gd name="connsiteY26" fmla="*/ 1006210 h 3044825"/>
                <a:gd name="connsiteX27" fmla="*/ 237358 w 1290638"/>
                <a:gd name="connsiteY27" fmla="*/ 1253756 h 3044825"/>
                <a:gd name="connsiteX28" fmla="*/ 237358 w 1290638"/>
                <a:gd name="connsiteY28" fmla="*/ 1661479 h 3044825"/>
                <a:gd name="connsiteX29" fmla="*/ 118679 w 1290638"/>
                <a:gd name="connsiteY29" fmla="*/ 1777972 h 3044825"/>
                <a:gd name="connsiteX30" fmla="*/ 0 w 1290638"/>
                <a:gd name="connsiteY30" fmla="*/ 1661479 h 3044825"/>
                <a:gd name="connsiteX31" fmla="*/ 0 w 1290638"/>
                <a:gd name="connsiteY31" fmla="*/ 962526 h 3044825"/>
                <a:gd name="connsiteX32" fmla="*/ 370873 w 1290638"/>
                <a:gd name="connsiteY32" fmla="*/ 598487 h 3044825"/>
                <a:gd name="connsiteX33" fmla="*/ 646113 w 1290638"/>
                <a:gd name="connsiteY33" fmla="*/ 0 h 3044825"/>
                <a:gd name="connsiteX34" fmla="*/ 920751 w 1290638"/>
                <a:gd name="connsiteY34" fmla="*/ 269875 h 3044825"/>
                <a:gd name="connsiteX35" fmla="*/ 646113 w 1290638"/>
                <a:gd name="connsiteY35" fmla="*/ 539750 h 3044825"/>
                <a:gd name="connsiteX36" fmla="*/ 371475 w 1290638"/>
                <a:gd name="connsiteY36" fmla="*/ 269875 h 3044825"/>
                <a:gd name="connsiteX37" fmla="*/ 646113 w 1290638"/>
                <a:gd name="connsiteY37" fmla="*/ 0 h 304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90638" h="3044825">
                  <a:moveTo>
                    <a:pt x="370873" y="598487"/>
                  </a:moveTo>
                  <a:cubicBezTo>
                    <a:pt x="370873" y="598487"/>
                    <a:pt x="370873" y="598487"/>
                    <a:pt x="519222" y="598487"/>
                  </a:cubicBezTo>
                  <a:cubicBezTo>
                    <a:pt x="519222" y="598487"/>
                    <a:pt x="519222" y="598487"/>
                    <a:pt x="548892" y="598487"/>
                  </a:cubicBezTo>
                  <a:cubicBezTo>
                    <a:pt x="548892" y="598487"/>
                    <a:pt x="548892" y="598487"/>
                    <a:pt x="919765" y="598487"/>
                  </a:cubicBezTo>
                  <a:cubicBezTo>
                    <a:pt x="1112619" y="598487"/>
                    <a:pt x="1275803" y="758664"/>
                    <a:pt x="1290638" y="962526"/>
                  </a:cubicBezTo>
                  <a:cubicBezTo>
                    <a:pt x="1290638" y="962526"/>
                    <a:pt x="1290638" y="962526"/>
                    <a:pt x="1290638" y="1661479"/>
                  </a:cubicBezTo>
                  <a:cubicBezTo>
                    <a:pt x="1290638" y="1734287"/>
                    <a:pt x="1231299" y="1777972"/>
                    <a:pt x="1171959" y="1777972"/>
                  </a:cubicBezTo>
                  <a:cubicBezTo>
                    <a:pt x="1097784" y="1777972"/>
                    <a:pt x="1053279" y="1734287"/>
                    <a:pt x="1053279" y="1661479"/>
                  </a:cubicBezTo>
                  <a:cubicBezTo>
                    <a:pt x="1053279" y="1661479"/>
                    <a:pt x="1053279" y="1661479"/>
                    <a:pt x="1053279" y="1253756"/>
                  </a:cubicBezTo>
                  <a:cubicBezTo>
                    <a:pt x="1053279" y="1253756"/>
                    <a:pt x="1053279" y="1253756"/>
                    <a:pt x="1053279" y="1006210"/>
                  </a:cubicBezTo>
                  <a:cubicBezTo>
                    <a:pt x="1053279" y="1006210"/>
                    <a:pt x="1053279" y="1006210"/>
                    <a:pt x="993940" y="1006210"/>
                  </a:cubicBezTo>
                  <a:cubicBezTo>
                    <a:pt x="993940" y="1006210"/>
                    <a:pt x="993940" y="1006210"/>
                    <a:pt x="993940" y="1268318"/>
                  </a:cubicBezTo>
                  <a:cubicBezTo>
                    <a:pt x="993940" y="1268318"/>
                    <a:pt x="993940" y="1268318"/>
                    <a:pt x="993940" y="1719725"/>
                  </a:cubicBezTo>
                  <a:cubicBezTo>
                    <a:pt x="993940" y="1719725"/>
                    <a:pt x="993940" y="1719725"/>
                    <a:pt x="993940" y="1777972"/>
                  </a:cubicBezTo>
                  <a:cubicBezTo>
                    <a:pt x="993940" y="1777972"/>
                    <a:pt x="993940" y="1777972"/>
                    <a:pt x="993940" y="2884648"/>
                  </a:cubicBezTo>
                  <a:cubicBezTo>
                    <a:pt x="993940" y="2972017"/>
                    <a:pt x="919765" y="3044825"/>
                    <a:pt x="830756" y="3044825"/>
                  </a:cubicBezTo>
                  <a:cubicBezTo>
                    <a:pt x="741746" y="3044825"/>
                    <a:pt x="667572" y="2972017"/>
                    <a:pt x="667572" y="2884648"/>
                  </a:cubicBezTo>
                  <a:cubicBezTo>
                    <a:pt x="667572" y="2884648"/>
                    <a:pt x="667572" y="2884648"/>
                    <a:pt x="667572" y="1777972"/>
                  </a:cubicBezTo>
                  <a:cubicBezTo>
                    <a:pt x="667572" y="1777972"/>
                    <a:pt x="667572" y="1777972"/>
                    <a:pt x="608232" y="1777972"/>
                  </a:cubicBezTo>
                  <a:cubicBezTo>
                    <a:pt x="608232" y="1777972"/>
                    <a:pt x="608232" y="1777972"/>
                    <a:pt x="608232" y="2884648"/>
                  </a:cubicBezTo>
                  <a:cubicBezTo>
                    <a:pt x="608232" y="2972017"/>
                    <a:pt x="548892" y="3044825"/>
                    <a:pt x="459883" y="3044825"/>
                  </a:cubicBezTo>
                  <a:cubicBezTo>
                    <a:pt x="370873" y="3044825"/>
                    <a:pt x="296698" y="2972017"/>
                    <a:pt x="296698" y="2884648"/>
                  </a:cubicBezTo>
                  <a:cubicBezTo>
                    <a:pt x="296698" y="2884648"/>
                    <a:pt x="296698" y="2884648"/>
                    <a:pt x="296698" y="1777972"/>
                  </a:cubicBezTo>
                  <a:cubicBezTo>
                    <a:pt x="296698" y="1777972"/>
                    <a:pt x="296698" y="1777972"/>
                    <a:pt x="296698" y="1719725"/>
                  </a:cubicBezTo>
                  <a:cubicBezTo>
                    <a:pt x="296698" y="1719725"/>
                    <a:pt x="296698" y="1719725"/>
                    <a:pt x="296698" y="1268318"/>
                  </a:cubicBezTo>
                  <a:cubicBezTo>
                    <a:pt x="296698" y="1268318"/>
                    <a:pt x="296698" y="1268318"/>
                    <a:pt x="296698" y="1006210"/>
                  </a:cubicBezTo>
                  <a:cubicBezTo>
                    <a:pt x="296698" y="1006210"/>
                    <a:pt x="296698" y="1006210"/>
                    <a:pt x="237358" y="1006210"/>
                  </a:cubicBezTo>
                  <a:cubicBezTo>
                    <a:pt x="237358" y="1006210"/>
                    <a:pt x="237358" y="1006210"/>
                    <a:pt x="237358" y="1253756"/>
                  </a:cubicBezTo>
                  <a:cubicBezTo>
                    <a:pt x="237358" y="1253756"/>
                    <a:pt x="237358" y="1253756"/>
                    <a:pt x="237358" y="1661479"/>
                  </a:cubicBezTo>
                  <a:cubicBezTo>
                    <a:pt x="237358" y="1734287"/>
                    <a:pt x="192854" y="1777972"/>
                    <a:pt x="118679" y="1777972"/>
                  </a:cubicBezTo>
                  <a:cubicBezTo>
                    <a:pt x="59340" y="1777972"/>
                    <a:pt x="0" y="1734287"/>
                    <a:pt x="0" y="1661479"/>
                  </a:cubicBezTo>
                  <a:cubicBezTo>
                    <a:pt x="0" y="1661479"/>
                    <a:pt x="0" y="1661479"/>
                    <a:pt x="0" y="962526"/>
                  </a:cubicBezTo>
                  <a:cubicBezTo>
                    <a:pt x="0" y="758664"/>
                    <a:pt x="178019" y="598487"/>
                    <a:pt x="370873" y="598487"/>
                  </a:cubicBezTo>
                  <a:close/>
                  <a:moveTo>
                    <a:pt x="646113" y="0"/>
                  </a:moveTo>
                  <a:cubicBezTo>
                    <a:pt x="797791" y="0"/>
                    <a:pt x="920751" y="120827"/>
                    <a:pt x="920751" y="269875"/>
                  </a:cubicBezTo>
                  <a:cubicBezTo>
                    <a:pt x="920751" y="418923"/>
                    <a:pt x="797791" y="539750"/>
                    <a:pt x="646113" y="539750"/>
                  </a:cubicBezTo>
                  <a:cubicBezTo>
                    <a:pt x="494435" y="539750"/>
                    <a:pt x="371475" y="418923"/>
                    <a:pt x="371475" y="269875"/>
                  </a:cubicBezTo>
                  <a:cubicBezTo>
                    <a:pt x="371475" y="120827"/>
                    <a:pt x="494435" y="0"/>
                    <a:pt x="646113" y="0"/>
                  </a:cubicBezTo>
                  <a:close/>
                </a:path>
              </a:pathLst>
            </a:custGeom>
            <a:solidFill>
              <a:schemeClr val="bg1">
                <a:lumMod val="75000"/>
              </a:schemeClr>
            </a:solidFill>
            <a:ln>
              <a:noFill/>
            </a:ln>
          </p:spPr>
          <p:txBody>
            <a:bodyPr vert="horz" wrap="square" lIns="91440" tIns="45720" rIns="91440" bIns="45720" numCol="1" anchor="t" anchorCtr="0" compatLnSpc="1">
              <a:noAutofit/>
            </a:bodyPr>
            <a:lstStyle/>
            <a:p>
              <a:endParaRPr lang="id-ID">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grpSp>
      <p:sp>
        <p:nvSpPr>
          <p:cNvPr id="5" name="Text Box 4"/>
          <p:cNvSpPr txBox="1"/>
          <p:nvPr/>
        </p:nvSpPr>
        <p:spPr>
          <a:xfrm>
            <a:off x="1132840" y="1610360"/>
            <a:ext cx="4733290" cy="645160"/>
          </a:xfrm>
          <a:prstGeom prst="rect">
            <a:avLst/>
          </a:prstGeom>
          <a:noFill/>
        </p:spPr>
        <p:txBody>
          <a:bodyPr wrap="square" rtlCol="0">
            <a:spAutoFit/>
          </a:bodyPr>
          <a:p>
            <a:r>
              <a:rPr lang="en-US" b="1">
                <a:solidFill>
                  <a:schemeClr val="bg2"/>
                </a:solidFill>
              </a:rPr>
              <a:t>Feature Importance and Impact on Customer Churn</a:t>
            </a:r>
            <a:endParaRPr lang="en-US" b="1">
              <a:solidFill>
                <a:schemeClr val="bg2"/>
              </a:solidFill>
            </a:endParaRPr>
          </a:p>
        </p:txBody>
      </p:sp>
    </p:spTree>
  </p:cSld>
  <p:clrMapOvr>
    <a:masterClrMapping/>
  </p:clrMapOvr>
  <p:transition spd="med">
    <p:pull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4249526" y="616683"/>
            <a:ext cx="7625715" cy="706755"/>
            <a:chOff x="-981710" y="669848"/>
            <a:chExt cx="7625715" cy="706755"/>
          </a:xfrm>
        </p:grpSpPr>
        <p:sp>
          <p:nvSpPr>
            <p:cNvPr id="2" name="TextBox 1"/>
            <p:cNvSpPr txBox="1"/>
            <p:nvPr/>
          </p:nvSpPr>
          <p:spPr>
            <a:xfrm>
              <a:off x="-981710" y="669848"/>
              <a:ext cx="7625715" cy="706755"/>
            </a:xfrm>
            <a:prstGeom prst="rect">
              <a:avLst/>
            </a:prstGeom>
            <a:noFill/>
          </p:spPr>
          <p:txBody>
            <a:bodyPr wrap="square" rtlCol="0">
              <a:spAutoFit/>
            </a:bodyPr>
            <a:lstStyle/>
            <a:p>
              <a:pPr algn="ctr"/>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Insights from Analysis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502610" y="128522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TextBox 12"/>
          <p:cNvSpPr txBox="1"/>
          <p:nvPr/>
        </p:nvSpPr>
        <p:spPr>
          <a:xfrm>
            <a:off x="4249526" y="2222500"/>
            <a:ext cx="4484264" cy="306705"/>
          </a:xfrm>
          <a:prstGeom prst="rect">
            <a:avLst/>
          </a:prstGeom>
          <a:noFill/>
        </p:spPr>
        <p:txBody>
          <a:bodyPr wrap="square" rtlCol="0">
            <a:spAutoFit/>
          </a:bodyPr>
          <a:lstStyle/>
          <a:p>
            <a:r>
              <a:rPr lang="en-US" sz="1400" b="1">
                <a:solidFill>
                  <a:schemeClr val="bg2"/>
                </a:solidFill>
                <a:sym typeface="+mn-ea"/>
              </a:rPr>
              <a:t>Feature Importance and Impact on Customer Churn</a:t>
            </a:r>
            <a:r>
              <a:rPr lang="en-US" sz="1400"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a:t>
            </a:r>
            <a:endParaRPr lang="en-US" sz="1200"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pic>
        <p:nvPicPr>
          <p:cNvPr id="4" name="图片占位符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3676" r="23676"/>
          <a:stretch>
            <a:fillRect/>
          </a:stretch>
        </p:blipFill>
        <p:spPr>
          <a:xfrm>
            <a:off x="0" y="0"/>
            <a:ext cx="3960495" cy="6858000"/>
          </a:xfrm>
        </p:spPr>
      </p:pic>
      <p:sp>
        <p:nvSpPr>
          <p:cNvPr id="5" name="Text Box 4"/>
          <p:cNvSpPr txBox="1"/>
          <p:nvPr/>
        </p:nvSpPr>
        <p:spPr>
          <a:xfrm>
            <a:off x="4337050" y="2637790"/>
            <a:ext cx="7434580" cy="3971925"/>
          </a:xfrm>
          <a:prstGeom prst="rect">
            <a:avLst/>
          </a:prstGeom>
          <a:noFill/>
        </p:spPr>
        <p:txBody>
          <a:bodyPr wrap="square" rtlCol="0">
            <a:noAutofit/>
          </a:bodyPr>
          <a:p>
            <a:r>
              <a:rPr lang="en-US">
                <a:solidFill>
                  <a:schemeClr val="bg2"/>
                </a:solidFill>
              </a:rPr>
              <a:t>Tenure</a:t>
            </a:r>
            <a:endParaRPr lang="en-US">
              <a:solidFill>
                <a:schemeClr val="bg2"/>
              </a:solidFill>
            </a:endParaRPr>
          </a:p>
          <a:p>
            <a:endParaRPr lang="en-US">
              <a:solidFill>
                <a:schemeClr val="bg2"/>
              </a:solidFill>
            </a:endParaRPr>
          </a:p>
          <a:p>
            <a:pPr marL="285750" indent="-285750">
              <a:buFont typeface="Arial" panose="020B0604020202020204" pitchFamily="34" charset="0"/>
              <a:buChar char="•"/>
            </a:pPr>
            <a:r>
              <a:rPr lang="en-US">
                <a:solidFill>
                  <a:schemeClr val="bg2"/>
                </a:solidFill>
              </a:rPr>
              <a:t>Importance: Highest</a:t>
            </a:r>
            <a:endParaRPr lang="en-US">
              <a:solidFill>
                <a:schemeClr val="bg2"/>
              </a:solidFill>
            </a:endParaRPr>
          </a:p>
          <a:p>
            <a:pPr marL="285750" indent="-285750">
              <a:buFont typeface="Arial" panose="020B0604020202020204" pitchFamily="34" charset="0"/>
              <a:buChar char="•"/>
            </a:pPr>
            <a:r>
              <a:rPr lang="en-US">
                <a:solidFill>
                  <a:schemeClr val="bg2"/>
                </a:solidFill>
              </a:rPr>
              <a:t>Impact: Longer tenure usually indicates customer satisfaction and loyalty, reducing churn risk. Conversely, shorter tenure suggests a higher likelihood of churn.</a:t>
            </a:r>
            <a:endParaRPr lang="en-US">
              <a:solidFill>
                <a:schemeClr val="bg2"/>
              </a:solidFill>
            </a:endParaRPr>
          </a:p>
          <a:p>
            <a:endParaRPr lang="en-US">
              <a:solidFill>
                <a:schemeClr val="bg2"/>
              </a:solidFill>
            </a:endParaRPr>
          </a:p>
          <a:p>
            <a:pPr indent="0">
              <a:buFont typeface="Arial" panose="020B0604020202020204" pitchFamily="34" charset="0"/>
              <a:buNone/>
            </a:pPr>
            <a:r>
              <a:rPr lang="en-US">
                <a:solidFill>
                  <a:schemeClr val="bg2"/>
                </a:solidFill>
              </a:rPr>
              <a:t>Day_Since_CC_connect</a:t>
            </a:r>
            <a:endParaRPr lang="en-US">
              <a:solidFill>
                <a:schemeClr val="bg2"/>
              </a:solidFill>
            </a:endParaRPr>
          </a:p>
          <a:p>
            <a:pPr indent="0">
              <a:buFont typeface="Arial" panose="020B0604020202020204" pitchFamily="34" charset="0"/>
              <a:buNone/>
            </a:pPr>
            <a:endParaRPr lang="en-US">
              <a:solidFill>
                <a:schemeClr val="bg2"/>
              </a:solidFill>
            </a:endParaRPr>
          </a:p>
          <a:p>
            <a:pPr marL="285750" indent="-285750">
              <a:buFont typeface="Arial" panose="020B0604020202020204" pitchFamily="34" charset="0"/>
              <a:buChar char="•"/>
            </a:pPr>
            <a:r>
              <a:rPr lang="en-US">
                <a:solidFill>
                  <a:schemeClr val="bg2"/>
                </a:solidFill>
              </a:rPr>
              <a:t>Importance: High</a:t>
            </a:r>
            <a:endParaRPr lang="en-US">
              <a:solidFill>
                <a:schemeClr val="bg2"/>
              </a:solidFill>
            </a:endParaRPr>
          </a:p>
          <a:p>
            <a:pPr marL="285750" indent="-285750">
              <a:buFont typeface="Arial" panose="020B0604020202020204" pitchFamily="34" charset="0"/>
              <a:buChar char="•"/>
            </a:pPr>
            <a:r>
              <a:rPr lang="en-US">
                <a:solidFill>
                  <a:schemeClr val="bg2"/>
                </a:solidFill>
              </a:rPr>
              <a:t>Impact: The number of days since the last customer care contact can indicate engagement. Longer durations may suggest neglect or dissatisfaction, increasing churn risk.</a:t>
            </a:r>
            <a:endParaRPr lang="en-US">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4249526" y="616683"/>
            <a:ext cx="7625715" cy="706755"/>
            <a:chOff x="-981710" y="669848"/>
            <a:chExt cx="7625715" cy="706755"/>
          </a:xfrm>
        </p:grpSpPr>
        <p:sp>
          <p:nvSpPr>
            <p:cNvPr id="2" name="TextBox 1"/>
            <p:cNvSpPr txBox="1"/>
            <p:nvPr/>
          </p:nvSpPr>
          <p:spPr>
            <a:xfrm>
              <a:off x="-981710" y="669848"/>
              <a:ext cx="7625715" cy="706755"/>
            </a:xfrm>
            <a:prstGeom prst="rect">
              <a:avLst/>
            </a:prstGeom>
            <a:noFill/>
          </p:spPr>
          <p:txBody>
            <a:bodyPr wrap="square" rtlCol="0">
              <a:spAutoFit/>
            </a:bodyPr>
            <a:lstStyle/>
            <a:p>
              <a:pPr algn="ctr"/>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Insights from Analysis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502610" y="128522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TextBox 12"/>
          <p:cNvSpPr txBox="1"/>
          <p:nvPr/>
        </p:nvSpPr>
        <p:spPr>
          <a:xfrm>
            <a:off x="4249526" y="2222500"/>
            <a:ext cx="4484264" cy="306705"/>
          </a:xfrm>
          <a:prstGeom prst="rect">
            <a:avLst/>
          </a:prstGeom>
          <a:noFill/>
        </p:spPr>
        <p:txBody>
          <a:bodyPr wrap="square" rtlCol="0">
            <a:spAutoFit/>
          </a:bodyPr>
          <a:lstStyle/>
          <a:p>
            <a:r>
              <a:rPr lang="en-US" sz="1400" b="1">
                <a:solidFill>
                  <a:schemeClr val="bg2"/>
                </a:solidFill>
                <a:sym typeface="+mn-ea"/>
              </a:rPr>
              <a:t>Feature Importance and Impact on Customer Churn</a:t>
            </a:r>
            <a:r>
              <a:rPr lang="en-US" sz="1400"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a:t>
            </a:r>
            <a:endParaRPr lang="en-US" sz="1200"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pic>
        <p:nvPicPr>
          <p:cNvPr id="4" name="图片占位符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3676" r="23676"/>
          <a:stretch>
            <a:fillRect/>
          </a:stretch>
        </p:blipFill>
        <p:spPr>
          <a:xfrm>
            <a:off x="0" y="0"/>
            <a:ext cx="3960495" cy="6858000"/>
          </a:xfrm>
        </p:spPr>
      </p:pic>
      <p:sp>
        <p:nvSpPr>
          <p:cNvPr id="5" name="Text Box 4"/>
          <p:cNvSpPr txBox="1"/>
          <p:nvPr/>
        </p:nvSpPr>
        <p:spPr>
          <a:xfrm>
            <a:off x="4337050" y="2637790"/>
            <a:ext cx="7434580" cy="3971925"/>
          </a:xfrm>
          <a:prstGeom prst="rect">
            <a:avLst/>
          </a:prstGeom>
          <a:noFill/>
        </p:spPr>
        <p:txBody>
          <a:bodyPr wrap="square" rtlCol="0">
            <a:noAutofit/>
          </a:bodyPr>
          <a:p>
            <a:r>
              <a:rPr lang="en-US">
                <a:solidFill>
                  <a:schemeClr val="bg2"/>
                </a:solidFill>
              </a:rPr>
              <a:t>Cashback</a:t>
            </a:r>
            <a:endParaRPr lang="en-US">
              <a:solidFill>
                <a:schemeClr val="bg2"/>
              </a:solidFill>
            </a:endParaRPr>
          </a:p>
          <a:p>
            <a:endParaRPr lang="en-US">
              <a:solidFill>
                <a:schemeClr val="bg2"/>
              </a:solidFill>
            </a:endParaRPr>
          </a:p>
          <a:p>
            <a:pPr marL="285750" indent="-285750">
              <a:buFont typeface="Arial" panose="020B0604020202020204" pitchFamily="34" charset="0"/>
              <a:buChar char="•"/>
            </a:pPr>
            <a:r>
              <a:rPr lang="en-US">
                <a:solidFill>
                  <a:schemeClr val="bg2"/>
                </a:solidFill>
              </a:rPr>
              <a:t>Importance: Moderate</a:t>
            </a:r>
            <a:endParaRPr lang="en-US">
              <a:solidFill>
                <a:schemeClr val="bg2"/>
              </a:solidFill>
            </a:endParaRPr>
          </a:p>
          <a:p>
            <a:pPr marL="285750" indent="-285750">
              <a:buFont typeface="Arial" panose="020B0604020202020204" pitchFamily="34" charset="0"/>
              <a:buChar char="•"/>
            </a:pPr>
            <a:r>
              <a:rPr lang="en-US">
                <a:solidFill>
                  <a:schemeClr val="bg2"/>
                </a:solidFill>
              </a:rPr>
              <a:t>Impact: Higher cashback values can incentivize continued usage and loyalty, thus lowering churn risk. Insufficient cashback might fail to motivate retention.</a:t>
            </a:r>
            <a:endParaRPr lang="en-US">
              <a:solidFill>
                <a:schemeClr val="bg2"/>
              </a:solidFill>
            </a:endParaRPr>
          </a:p>
          <a:p>
            <a:pPr marL="285750" indent="-285750">
              <a:buFont typeface="Arial" panose="020B0604020202020204" pitchFamily="34" charset="0"/>
              <a:buChar char="•"/>
            </a:pPr>
            <a:endParaRPr lang="en-US">
              <a:solidFill>
                <a:schemeClr val="bg2"/>
              </a:solidFill>
            </a:endParaRPr>
          </a:p>
          <a:p>
            <a:pPr indent="0">
              <a:buFont typeface="Arial" panose="020B0604020202020204" pitchFamily="34" charset="0"/>
              <a:buNone/>
            </a:pPr>
            <a:r>
              <a:rPr lang="en-US">
                <a:solidFill>
                  <a:schemeClr val="bg2"/>
                </a:solidFill>
              </a:rPr>
              <a:t>Revenue Growth Year-over-Year (rev_growth_yoy)</a:t>
            </a:r>
            <a:endParaRPr lang="en-US">
              <a:solidFill>
                <a:schemeClr val="bg2"/>
              </a:solidFill>
            </a:endParaRPr>
          </a:p>
          <a:p>
            <a:pPr indent="0">
              <a:buFont typeface="Arial" panose="020B0604020202020204" pitchFamily="34" charset="0"/>
              <a:buNone/>
            </a:pPr>
            <a:endParaRPr lang="en-US">
              <a:solidFill>
                <a:schemeClr val="bg2"/>
              </a:solidFill>
            </a:endParaRPr>
          </a:p>
          <a:p>
            <a:pPr marL="285750" indent="-285750">
              <a:buFont typeface="Arial" panose="020B0604020202020204" pitchFamily="34" charset="0"/>
              <a:buChar char="•"/>
            </a:pPr>
            <a:r>
              <a:rPr lang="en-US">
                <a:solidFill>
                  <a:schemeClr val="bg2"/>
                </a:solidFill>
              </a:rPr>
              <a:t>Importance: Moderate</a:t>
            </a:r>
            <a:endParaRPr lang="en-US">
              <a:solidFill>
                <a:schemeClr val="bg2"/>
              </a:solidFill>
            </a:endParaRPr>
          </a:p>
          <a:p>
            <a:pPr marL="285750" indent="-285750">
              <a:buFont typeface="Arial" panose="020B0604020202020204" pitchFamily="34" charset="0"/>
              <a:buChar char="•"/>
            </a:pPr>
            <a:r>
              <a:rPr lang="en-US">
                <a:solidFill>
                  <a:schemeClr val="bg2"/>
                </a:solidFill>
              </a:rPr>
              <a:t>Impact: Positive revenue growth signifies customer satisfaction and engagement, reducing churn likelihood. Negative growth might indicate dissatisfaction, increasing churn risk.</a:t>
            </a:r>
            <a:endParaRPr lang="en-US">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4249526" y="616683"/>
            <a:ext cx="7625715" cy="706755"/>
            <a:chOff x="-981710" y="669848"/>
            <a:chExt cx="7625715" cy="706755"/>
          </a:xfrm>
        </p:grpSpPr>
        <p:sp>
          <p:nvSpPr>
            <p:cNvPr id="2" name="TextBox 1"/>
            <p:cNvSpPr txBox="1"/>
            <p:nvPr/>
          </p:nvSpPr>
          <p:spPr>
            <a:xfrm>
              <a:off x="-981710" y="669848"/>
              <a:ext cx="7625715" cy="706755"/>
            </a:xfrm>
            <a:prstGeom prst="rect">
              <a:avLst/>
            </a:prstGeom>
            <a:noFill/>
          </p:spPr>
          <p:txBody>
            <a:bodyPr wrap="square" rtlCol="0">
              <a:spAutoFit/>
            </a:bodyPr>
            <a:lstStyle/>
            <a:p>
              <a:pPr algn="ctr"/>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Insights from Analysis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502610" y="128522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TextBox 12"/>
          <p:cNvSpPr txBox="1"/>
          <p:nvPr/>
        </p:nvSpPr>
        <p:spPr>
          <a:xfrm>
            <a:off x="4249526" y="2222500"/>
            <a:ext cx="4484264" cy="306705"/>
          </a:xfrm>
          <a:prstGeom prst="rect">
            <a:avLst/>
          </a:prstGeom>
          <a:noFill/>
        </p:spPr>
        <p:txBody>
          <a:bodyPr wrap="square" rtlCol="0">
            <a:spAutoFit/>
          </a:bodyPr>
          <a:lstStyle/>
          <a:p>
            <a:r>
              <a:rPr lang="en-US" sz="1400" b="1">
                <a:solidFill>
                  <a:schemeClr val="bg2"/>
                </a:solidFill>
                <a:sym typeface="+mn-ea"/>
              </a:rPr>
              <a:t>Feature Importance and Impact on Customer Churn</a:t>
            </a:r>
            <a:r>
              <a:rPr lang="en-US" sz="1400"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a:t>
            </a:r>
            <a:endParaRPr lang="en-US" sz="1200"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pic>
        <p:nvPicPr>
          <p:cNvPr id="4" name="图片占位符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3676" r="23676"/>
          <a:stretch>
            <a:fillRect/>
          </a:stretch>
        </p:blipFill>
        <p:spPr>
          <a:xfrm>
            <a:off x="0" y="0"/>
            <a:ext cx="3960495" cy="6858000"/>
          </a:xfrm>
        </p:spPr>
      </p:pic>
      <p:sp>
        <p:nvSpPr>
          <p:cNvPr id="5" name="Text Box 4"/>
          <p:cNvSpPr txBox="1"/>
          <p:nvPr/>
        </p:nvSpPr>
        <p:spPr>
          <a:xfrm>
            <a:off x="4337050" y="2637790"/>
            <a:ext cx="7434580" cy="3971925"/>
          </a:xfrm>
          <a:prstGeom prst="rect">
            <a:avLst/>
          </a:prstGeom>
          <a:noFill/>
        </p:spPr>
        <p:txBody>
          <a:bodyPr wrap="square" rtlCol="0">
            <a:noAutofit/>
          </a:bodyPr>
          <a:p>
            <a:r>
              <a:rPr lang="en-US">
                <a:solidFill>
                  <a:schemeClr val="bg2"/>
                </a:solidFill>
              </a:rPr>
              <a:t>Revenue per Month (rev_per_month)</a:t>
            </a:r>
            <a:endParaRPr lang="en-US">
              <a:solidFill>
                <a:schemeClr val="bg2"/>
              </a:solidFill>
            </a:endParaRPr>
          </a:p>
          <a:p>
            <a:endParaRPr lang="en-US">
              <a:solidFill>
                <a:schemeClr val="bg2"/>
              </a:solidFill>
            </a:endParaRPr>
          </a:p>
          <a:p>
            <a:pPr marL="285750" indent="-285750">
              <a:buFont typeface="Arial" panose="020B0604020202020204" pitchFamily="34" charset="0"/>
              <a:buChar char="•"/>
            </a:pPr>
            <a:r>
              <a:rPr lang="en-US">
                <a:solidFill>
                  <a:schemeClr val="bg2"/>
                </a:solidFill>
              </a:rPr>
              <a:t>Importance: Moderate</a:t>
            </a:r>
            <a:endParaRPr lang="en-US">
              <a:solidFill>
                <a:schemeClr val="bg2"/>
              </a:solidFill>
            </a:endParaRPr>
          </a:p>
          <a:p>
            <a:pPr marL="285750" indent="-285750">
              <a:buFont typeface="Arial" panose="020B0604020202020204" pitchFamily="34" charset="0"/>
              <a:buChar char="•"/>
            </a:pPr>
            <a:r>
              <a:rPr lang="en-US">
                <a:solidFill>
                  <a:schemeClr val="bg2"/>
                </a:solidFill>
              </a:rPr>
              <a:t>Impact: Higher monthly revenue indicates frequent usage and satisfaction, reducing churn risk. Lower revenue might suggest infrequent use or dissatisfaction, increasing churn risk.</a:t>
            </a:r>
            <a:endParaRPr lang="en-US">
              <a:solidFill>
                <a:schemeClr val="bg2"/>
              </a:solidFill>
            </a:endParaRPr>
          </a:p>
          <a:p>
            <a:endParaRPr lang="en-US">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4249526" y="616683"/>
            <a:ext cx="7625715" cy="706755"/>
            <a:chOff x="-981710" y="669848"/>
            <a:chExt cx="7625715" cy="706755"/>
          </a:xfrm>
        </p:grpSpPr>
        <p:sp>
          <p:nvSpPr>
            <p:cNvPr id="2" name="TextBox 1"/>
            <p:cNvSpPr txBox="1"/>
            <p:nvPr/>
          </p:nvSpPr>
          <p:spPr>
            <a:xfrm>
              <a:off x="-981710" y="669848"/>
              <a:ext cx="7625715" cy="706755"/>
            </a:xfrm>
            <a:prstGeom prst="rect">
              <a:avLst/>
            </a:prstGeom>
            <a:noFill/>
          </p:spPr>
          <p:txBody>
            <a:bodyPr wrap="square" rtlCol="0">
              <a:spAutoFit/>
            </a:bodyPr>
            <a:lstStyle/>
            <a:p>
              <a:pPr algn="ctr"/>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Recommendations</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285565" y="128522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pic>
        <p:nvPicPr>
          <p:cNvPr id="4" name="图片占位符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3676" r="23676"/>
          <a:stretch>
            <a:fillRect/>
          </a:stretch>
        </p:blipFill>
        <p:spPr>
          <a:xfrm>
            <a:off x="0" y="0"/>
            <a:ext cx="3960495" cy="6858000"/>
          </a:xfrm>
        </p:spPr>
      </p:pic>
      <p:sp>
        <p:nvSpPr>
          <p:cNvPr id="5" name="Text Box 4"/>
          <p:cNvSpPr txBox="1"/>
          <p:nvPr/>
        </p:nvSpPr>
        <p:spPr>
          <a:xfrm>
            <a:off x="4337050" y="2124710"/>
            <a:ext cx="7434580" cy="3971925"/>
          </a:xfrm>
          <a:prstGeom prst="rect">
            <a:avLst/>
          </a:prstGeom>
          <a:noFill/>
        </p:spPr>
        <p:txBody>
          <a:bodyPr wrap="square" rtlCol="0">
            <a:noAutofit/>
          </a:bodyPr>
          <a:p>
            <a:pPr marL="285750" indent="-285750">
              <a:buFont typeface="Arial" panose="020B0604020202020204" pitchFamily="34" charset="0"/>
              <a:buChar char="•"/>
            </a:pPr>
            <a:r>
              <a:rPr lang="en-US" b="1">
                <a:solidFill>
                  <a:schemeClr val="bg2"/>
                </a:solidFill>
              </a:rPr>
              <a:t>Identify and Target At-Risk Customers:</a:t>
            </a:r>
            <a:r>
              <a:rPr lang="en-US">
                <a:solidFill>
                  <a:schemeClr val="bg2"/>
                </a:solidFill>
              </a:rPr>
              <a:t> Use the model to pinpoint customers with high churn risk and focus our retention efforts on them.</a:t>
            </a:r>
            <a:endParaRPr lang="en-US">
              <a:solidFill>
                <a:schemeClr val="bg2"/>
              </a:solidFill>
            </a:endParaRPr>
          </a:p>
          <a:p>
            <a:pPr marL="285750" indent="-285750">
              <a:buFont typeface="Arial" panose="020B0604020202020204" pitchFamily="34" charset="0"/>
              <a:buChar char="•"/>
            </a:pPr>
            <a:endParaRPr lang="en-US">
              <a:solidFill>
                <a:schemeClr val="bg2"/>
              </a:solidFill>
            </a:endParaRPr>
          </a:p>
          <a:p>
            <a:pPr marL="285750" indent="-285750">
              <a:buFont typeface="Arial" panose="020B0604020202020204" pitchFamily="34" charset="0"/>
              <a:buChar char="•"/>
            </a:pPr>
            <a:r>
              <a:rPr lang="en-US" b="1">
                <a:solidFill>
                  <a:schemeClr val="bg2"/>
                </a:solidFill>
              </a:rPr>
              <a:t>Allocate Resources Efficiently:</a:t>
            </a:r>
            <a:r>
              <a:rPr lang="en-US">
                <a:solidFill>
                  <a:schemeClr val="bg2"/>
                </a:solidFill>
              </a:rPr>
              <a:t> Direct our retention resources to high-risk customers to optimize costs and improve effectiveness.</a:t>
            </a:r>
            <a:endParaRPr lang="en-US">
              <a:solidFill>
                <a:schemeClr val="bg2"/>
              </a:solidFill>
            </a:endParaRPr>
          </a:p>
          <a:p>
            <a:pPr marL="285750" indent="-285750">
              <a:buFont typeface="Arial" panose="020B0604020202020204" pitchFamily="34" charset="0"/>
              <a:buChar char="•"/>
            </a:pPr>
            <a:endParaRPr lang="en-US">
              <a:solidFill>
                <a:schemeClr val="bg2"/>
              </a:solidFill>
            </a:endParaRPr>
          </a:p>
          <a:p>
            <a:pPr marL="285750" indent="-285750">
              <a:buFont typeface="Arial" panose="020B0604020202020204" pitchFamily="34" charset="0"/>
              <a:buChar char="•"/>
            </a:pPr>
            <a:r>
              <a:rPr lang="en-US" b="1">
                <a:solidFill>
                  <a:schemeClr val="bg2"/>
                </a:solidFill>
              </a:rPr>
              <a:t>Personalize Interventions:</a:t>
            </a:r>
            <a:r>
              <a:rPr lang="en-US">
                <a:solidFill>
                  <a:schemeClr val="bg2"/>
                </a:solidFill>
              </a:rPr>
              <a:t> Tailor offers and support based on individual customer data to address their specific needs and increase retention.</a:t>
            </a:r>
            <a:endParaRPr lang="en-US">
              <a:solidFill>
                <a:schemeClr val="bg2"/>
              </a:solidFill>
            </a:endParaRPr>
          </a:p>
          <a:p>
            <a:pPr marL="285750" indent="-285750">
              <a:buFont typeface="Arial" panose="020B0604020202020204" pitchFamily="34" charset="0"/>
              <a:buChar char="•"/>
            </a:pPr>
            <a:endParaRPr lang="en-US">
              <a:solidFill>
                <a:schemeClr val="bg2"/>
              </a:solidFill>
            </a:endParaRPr>
          </a:p>
          <a:p>
            <a:pPr marL="285750" indent="-285750">
              <a:buFont typeface="Arial" panose="020B0604020202020204" pitchFamily="34" charset="0"/>
              <a:buChar char="•"/>
            </a:pPr>
            <a:r>
              <a:rPr lang="en-US" b="1">
                <a:solidFill>
                  <a:schemeClr val="bg2"/>
                </a:solidFill>
              </a:rPr>
              <a:t>Enhance Customer Experience:</a:t>
            </a:r>
            <a:r>
              <a:rPr lang="en-US">
                <a:solidFill>
                  <a:schemeClr val="bg2"/>
                </a:solidFill>
              </a:rPr>
              <a:t> Improve customer care and engagement, especially for those with low satisfaction scores or infrequent contact.</a:t>
            </a:r>
            <a:endParaRPr lang="en-US">
              <a:solidFill>
                <a:schemeClr val="bg2"/>
              </a:solidFill>
            </a:endParaRPr>
          </a:p>
          <a:p>
            <a:pPr marL="285750" indent="-285750">
              <a:buFont typeface="Arial" panose="020B0604020202020204" pitchFamily="34" charset="0"/>
              <a:buChar char="•"/>
            </a:pPr>
            <a:endParaRPr lang="en-US">
              <a:solidFill>
                <a:schemeClr val="bg2"/>
              </a:solidFill>
            </a:endParaRPr>
          </a:p>
          <a:p>
            <a:pPr marL="285750" indent="-285750">
              <a:buFont typeface="Arial" panose="020B0604020202020204" pitchFamily="34" charset="0"/>
              <a:buChar char="•"/>
            </a:pPr>
            <a:r>
              <a:rPr lang="en-US" b="1">
                <a:solidFill>
                  <a:schemeClr val="bg2"/>
                </a:solidFill>
              </a:rPr>
              <a:t>Monitor and Adjust:</a:t>
            </a:r>
            <a:r>
              <a:rPr lang="en-US">
                <a:solidFill>
                  <a:schemeClr val="bg2"/>
                </a:solidFill>
              </a:rPr>
              <a:t> Regularly review retention strategies and model accuracy to refine our approach and address evolving customer behavior.</a:t>
            </a:r>
            <a:endParaRPr lang="en-US">
              <a:solidFill>
                <a:schemeClr val="bg2"/>
              </a:solidFill>
            </a:endParaRPr>
          </a:p>
          <a:p>
            <a:endParaRPr lang="en-US">
              <a:solidFill>
                <a:schemeClr val="bg2"/>
              </a:solidFill>
            </a:endParaRPr>
          </a:p>
          <a:p>
            <a:endParaRPr lang="en-US">
              <a:solidFill>
                <a:schemeClr val="bg2"/>
              </a:solidFill>
            </a:endParaRPr>
          </a:p>
          <a:p>
            <a:endParaRPr lang="en-US">
              <a:solidFill>
                <a:schemeClr val="bg2"/>
              </a:solidFill>
            </a:endParaRPr>
          </a:p>
          <a:p>
            <a:endParaRPr lang="en-US">
              <a:solidFill>
                <a:schemeClr val="bg2"/>
              </a:solidFill>
            </a:endParaRPr>
          </a:p>
          <a:p>
            <a:endParaRPr lang="en-US">
              <a:solidFill>
                <a:schemeClr val="bg2"/>
              </a:solidFill>
            </a:endParaRPr>
          </a:p>
          <a:p>
            <a:endParaRPr lang="en-US">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pic>
        <p:nvPicPr>
          <p:cNvPr id="9" name="图片占位符 8"/>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5000" b="5000"/>
          <a:stretch>
            <a:fillRect/>
          </a:stretch>
        </p:blipFill>
        <p:spPr/>
      </p:pic>
      <p:sp>
        <p:nvSpPr>
          <p:cNvPr id="2" name="Rectangle 1"/>
          <p:cNvSpPr/>
          <p:nvPr/>
        </p:nvSpPr>
        <p:spPr>
          <a:xfrm>
            <a:off x="-3" y="0"/>
            <a:ext cx="12192000" cy="6858000"/>
          </a:xfrm>
          <a:prstGeom prst="rect">
            <a:avLst/>
          </a:prstGeom>
          <a:gradFill flip="none" rotWithShape="1">
            <a:gsLst>
              <a:gs pos="0">
                <a:schemeClr val="tx1">
                  <a:alpha val="60000"/>
                </a:schemeClr>
              </a:gs>
              <a:gs pos="100000">
                <a:schemeClr val="tx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sp>
        <p:nvSpPr>
          <p:cNvPr id="4" name="TextBox 3"/>
          <p:cNvSpPr txBox="1"/>
          <p:nvPr/>
        </p:nvSpPr>
        <p:spPr>
          <a:xfrm>
            <a:off x="4973635" y="2628149"/>
            <a:ext cx="2244725" cy="706755"/>
          </a:xfrm>
          <a:prstGeom prst="rect">
            <a:avLst/>
          </a:prstGeom>
          <a:noFill/>
        </p:spPr>
        <p:txBody>
          <a:bodyPr wrap="none" rtlCol="0">
            <a:spAutoFit/>
          </a:bodyPr>
          <a:lstStyle/>
          <a:p>
            <a:pPr algn="ctr"/>
            <a:r>
              <a:rPr lang="en-US" sz="4000" dirty="0" smtClean="0">
                <a:solidFill>
                  <a:schemeClr val="accent5"/>
                </a:solidFill>
                <a:latin typeface="Arial" panose="020B0604020202020204" pitchFamily="34" charset="0"/>
                <a:ea typeface="Microsoft YaHei" panose="020B0503020204020204" pitchFamily="34" charset="-122"/>
                <a:sym typeface="Arial" panose="020B0604020202020204" pitchFamily="34" charset="0"/>
              </a:rPr>
              <a:t>THANKS</a:t>
            </a:r>
            <a:endParaRPr lang="en-US" sz="4000" dirty="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7" name="Rectangle 6"/>
          <p:cNvSpPr/>
          <p:nvPr/>
        </p:nvSpPr>
        <p:spPr>
          <a:xfrm>
            <a:off x="5661941" y="3334798"/>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p14:flythrough dir="out" hasBounce="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99000"/>
            <a:lum/>
          </a:blip>
          <a:srcRect/>
          <a:stretch>
            <a:fillRect/>
          </a:stretch>
        </a:blipFill>
        <a:effectLst/>
      </p:bgPr>
    </p:bg>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3676" r="23676"/>
          <a:stretch>
            <a:fillRect/>
          </a:stretch>
        </p:blipFill>
        <p:spPr>
          <a:xfrm>
            <a:off x="0" y="0"/>
            <a:ext cx="3506470" cy="6858000"/>
          </a:xfrm>
        </p:spPr>
      </p:pic>
      <p:grpSp>
        <p:nvGrpSpPr>
          <p:cNvPr id="10" name="Group 9"/>
          <p:cNvGrpSpPr/>
          <p:nvPr/>
        </p:nvGrpSpPr>
        <p:grpSpPr>
          <a:xfrm>
            <a:off x="3970761" y="471903"/>
            <a:ext cx="7722870" cy="991172"/>
            <a:chOff x="952500" y="669848"/>
            <a:chExt cx="7722870" cy="991172"/>
          </a:xfrm>
        </p:grpSpPr>
        <p:sp>
          <p:nvSpPr>
            <p:cNvPr id="2" name="TextBox 1"/>
            <p:cNvSpPr txBox="1"/>
            <p:nvPr/>
          </p:nvSpPr>
          <p:spPr>
            <a:xfrm>
              <a:off x="952500" y="669848"/>
              <a:ext cx="7722870" cy="706755"/>
            </a:xfrm>
            <a:prstGeom prst="rect">
              <a:avLst/>
            </a:prstGeom>
            <a:noFill/>
          </p:spPr>
          <p:txBody>
            <a:bodyPr wrap="none" rtlCol="0">
              <a:spAutoFit/>
            </a:bodyPr>
            <a:lstStyle/>
            <a:p>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Business Problem Understanding</a:t>
              </a:r>
              <a:endParaRPr lang="en-IN" alt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045535" y="1642732"/>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8" name="TextBox 7"/>
          <p:cNvSpPr txBox="1"/>
          <p:nvPr/>
        </p:nvSpPr>
        <p:spPr>
          <a:xfrm>
            <a:off x="4176395" y="2241550"/>
            <a:ext cx="7414260" cy="4168140"/>
          </a:xfrm>
          <a:prstGeom prst="rect">
            <a:avLst/>
          </a:prstGeom>
          <a:noFill/>
        </p:spPr>
        <p:txBody>
          <a:bodyPr wrap="square" rtlCol="0">
            <a:noAutofit/>
          </a:bodyPr>
          <a:lstStyle/>
          <a:p>
            <a:r>
              <a:rPr lang="en-US">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An E-Commerce company (or DTH provider) is facing intense competition in the current market, resulting in difficulties retaining existing customers. The company is particularly concerned about account churn, where the loss of a single account can mean losing multiple customers. The goal is to develop a churn prediction model to identify accounts at risk of leaving and provide targeted offers to retain them.</a:t>
            </a:r>
            <a:r>
              <a:rPr lang="en-US">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 </a:t>
            </a:r>
            <a:endParaRPr lang="en-US">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99000"/>
            <a:lum/>
          </a:blip>
          <a:srcRect/>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952500" y="616683"/>
            <a:ext cx="9388475" cy="991172"/>
            <a:chOff x="952500" y="669848"/>
            <a:chExt cx="9388475" cy="991172"/>
          </a:xfrm>
        </p:grpSpPr>
        <p:sp>
          <p:nvSpPr>
            <p:cNvPr id="2" name="TextBox 1"/>
            <p:cNvSpPr txBox="1"/>
            <p:nvPr/>
          </p:nvSpPr>
          <p:spPr>
            <a:xfrm>
              <a:off x="952500" y="669848"/>
              <a:ext cx="9388475" cy="706755"/>
            </a:xfrm>
            <a:prstGeom prst="rect">
              <a:avLst/>
            </a:prstGeom>
            <a:noFill/>
          </p:spPr>
          <p:txBody>
            <a:bodyPr wrap="none" rtlCol="0">
              <a:spAutoFit/>
            </a:bodyPr>
            <a:lstStyle/>
            <a:p>
              <a:pPr algn="l"/>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Business Problem Understanding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045535" y="1642732"/>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4" name="Rectangle 13"/>
          <p:cNvSpPr/>
          <p:nvPr/>
        </p:nvSpPr>
        <p:spPr>
          <a:xfrm>
            <a:off x="952500" y="1873250"/>
            <a:ext cx="10767060" cy="4712335"/>
          </a:xfrm>
          <a:prstGeom prst="rect">
            <a:avLst/>
          </a:prstGeom>
        </p:spPr>
        <p:txBody>
          <a:bodyPr wrap="square">
            <a:noAutofit/>
          </a:bodyPr>
          <a:lstStyle/>
          <a:p>
            <a:r>
              <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Need of the Study/Project:</a:t>
            </a:r>
            <a:endPar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r>
              <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Business Impact:</a:t>
            </a:r>
            <a:endPar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Revenue Loss: Churn leads to significant revenue losses, as each account represents multiple customers.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Customer Acquisition Costs: It’s more expensive to acquire new customers than to retain existing ones. Effective churn management reduces these costs.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Customer Lifetime Value (CLV): Retaining customers maximizes their lifetime value, enhancing long-term profitability.</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Market Position: High churn rates damage the company’s reputation and market share in a competitive market.</a:t>
            </a:r>
            <a:r>
              <a:rPr lang="en-US" sz="120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 </a:t>
            </a:r>
            <a:endParaRPr lang="en-US" sz="120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99000"/>
            <a:lum/>
          </a:blip>
          <a:srcRect/>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952500" y="616683"/>
            <a:ext cx="9388475" cy="991172"/>
            <a:chOff x="952500" y="669848"/>
            <a:chExt cx="9388475" cy="991172"/>
          </a:xfrm>
        </p:grpSpPr>
        <p:sp>
          <p:nvSpPr>
            <p:cNvPr id="2" name="TextBox 1"/>
            <p:cNvSpPr txBox="1"/>
            <p:nvPr/>
          </p:nvSpPr>
          <p:spPr>
            <a:xfrm>
              <a:off x="952500" y="669848"/>
              <a:ext cx="9388475" cy="706755"/>
            </a:xfrm>
            <a:prstGeom prst="rect">
              <a:avLst/>
            </a:prstGeom>
            <a:noFill/>
          </p:spPr>
          <p:txBody>
            <a:bodyPr wrap="none" rtlCol="0">
              <a:spAutoFit/>
            </a:bodyPr>
            <a:lstStyle/>
            <a:p>
              <a:pPr algn="l"/>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Business Problem Understanding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045535" y="1642732"/>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4" name="Rectangle 13"/>
          <p:cNvSpPr/>
          <p:nvPr/>
        </p:nvSpPr>
        <p:spPr>
          <a:xfrm>
            <a:off x="952500" y="1741170"/>
            <a:ext cx="10767060" cy="4991100"/>
          </a:xfrm>
          <a:prstGeom prst="rect">
            <a:avLst/>
          </a:prstGeom>
        </p:spPr>
        <p:txBody>
          <a:bodyPr wrap="square">
            <a:noAutofit/>
          </a:bodyPr>
          <a:lstStyle/>
          <a:p>
            <a:r>
              <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Need of the Study/Project:</a:t>
            </a:r>
            <a:endPar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r>
              <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Social Impact:</a:t>
            </a:r>
            <a:endPar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Customer Satisfaction: Addressing churn reasons leads to improved customer satisfaction and loyalty.</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Employment: Business stability from reduced churn supports employee job security and growth.</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Community Engagement: Lower churn allows more resources for community involvement and corporate social responsibility (CSR) initiatives.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indent="0">
              <a:buFont typeface="Arial" panose="020B0604020202020204" pitchFamily="34" charset="0"/>
              <a:buNone/>
            </a:pP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indent="0">
              <a:buFont typeface="Arial" panose="020B0604020202020204" pitchFamily="34" charset="0"/>
              <a:buNone/>
            </a:pPr>
            <a:r>
              <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Business Opportunity:</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indent="0">
              <a:buFont typeface="Arial" panose="020B0604020202020204" pitchFamily="34" charset="0"/>
              <a:buNone/>
            </a:pP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Data-Driven Decision Making: A churn prediction model enables the use of data analytics for informed retention strategies.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Personalized Marketing: The model allows for segmented offers tailored to specific customer needs, enhancing marketing effectiveness.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Operational Efficiency: Understanding churn drivers helps optimize customer service operations and resource allocation.</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Competitive Advantage: Reducing churn provides a competitive edge, allowing the company to retain a larger customer base.</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99000"/>
            <a:lum/>
          </a:blip>
          <a:srcRect/>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952500" y="616683"/>
            <a:ext cx="9388475" cy="991172"/>
            <a:chOff x="952500" y="669848"/>
            <a:chExt cx="9388475" cy="991172"/>
          </a:xfrm>
        </p:grpSpPr>
        <p:sp>
          <p:nvSpPr>
            <p:cNvPr id="2" name="TextBox 1"/>
            <p:cNvSpPr txBox="1"/>
            <p:nvPr/>
          </p:nvSpPr>
          <p:spPr>
            <a:xfrm>
              <a:off x="952500" y="669848"/>
              <a:ext cx="9388475" cy="706755"/>
            </a:xfrm>
            <a:prstGeom prst="rect">
              <a:avLst/>
            </a:prstGeom>
            <a:noFill/>
          </p:spPr>
          <p:txBody>
            <a:bodyPr wrap="none" rtlCol="0">
              <a:spAutoFit/>
            </a:bodyPr>
            <a:lstStyle/>
            <a:p>
              <a:pPr algn="l"/>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Business Problem Understanding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045535" y="1642732"/>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4" name="Rectangle 13"/>
          <p:cNvSpPr/>
          <p:nvPr/>
        </p:nvSpPr>
        <p:spPr>
          <a:xfrm>
            <a:off x="952500" y="1741170"/>
            <a:ext cx="10767060" cy="4273550"/>
          </a:xfrm>
          <a:prstGeom prst="rect">
            <a:avLst/>
          </a:prstGeom>
        </p:spPr>
        <p:txBody>
          <a:bodyPr wrap="square">
            <a:noAutofit/>
          </a:bodyPr>
          <a:lstStyle/>
          <a:p>
            <a:r>
              <a:rPr lang="en-IN" alt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Key Insights From EDA: </a:t>
            </a:r>
            <a:endParaRPr lang="en-IN" alt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r>
              <a:rPr lang="en-IN" alt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1. D</a:t>
            </a: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ata Cleaning Process: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endParaRPr 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Converted Columns to Numeric Types: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Ensured accurate calculations (e.g., Tenure, Account user count).</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Handled Missing Values: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Filled numerical values with the median.</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Filled categorical values with the most common category.</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Verification:</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Confirmed no missing values; summarized key statistics.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Monthly Revenue: Capped at $13</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99000"/>
            <a:lum/>
          </a:blip>
          <a:srcRect/>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952500" y="616683"/>
            <a:ext cx="9388475" cy="991172"/>
            <a:chOff x="952500" y="669848"/>
            <a:chExt cx="9388475" cy="991172"/>
          </a:xfrm>
        </p:grpSpPr>
        <p:sp>
          <p:nvSpPr>
            <p:cNvPr id="2" name="TextBox 1"/>
            <p:cNvSpPr txBox="1"/>
            <p:nvPr/>
          </p:nvSpPr>
          <p:spPr>
            <a:xfrm>
              <a:off x="952500" y="669848"/>
              <a:ext cx="9388475" cy="706755"/>
            </a:xfrm>
            <a:prstGeom prst="rect">
              <a:avLst/>
            </a:prstGeom>
            <a:noFill/>
          </p:spPr>
          <p:txBody>
            <a:bodyPr wrap="none" rtlCol="0">
              <a:spAutoFit/>
            </a:bodyPr>
            <a:lstStyle/>
            <a:p>
              <a:pPr algn="l"/>
              <a:r>
                <a:rPr lang="en-IN" altLang="en-US" sz="40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Business Problem Understanding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045535" y="1642732"/>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4" name="Rectangle 13"/>
          <p:cNvSpPr/>
          <p:nvPr/>
        </p:nvSpPr>
        <p:spPr>
          <a:xfrm>
            <a:off x="952500" y="1741170"/>
            <a:ext cx="10767060" cy="4361815"/>
          </a:xfrm>
          <a:prstGeom prst="rect">
            <a:avLst/>
          </a:prstGeom>
        </p:spPr>
        <p:txBody>
          <a:bodyPr wrap="square">
            <a:noAutofit/>
          </a:bodyPr>
          <a:lstStyle/>
          <a:p>
            <a:r>
              <a:rPr lang="en-IN" alt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Key Insights From EDA: </a:t>
            </a:r>
            <a:endParaRPr lang="en-IN" altLang="en-US" smtClean="0">
              <a:solidFill>
                <a:schemeClr val="bg1">
                  <a:lumMod val="95000"/>
                </a:schemeClr>
              </a:solidFill>
              <a:highlight>
                <a:srgbClr val="808080"/>
              </a:highlight>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2. Outlier Treatment:</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Identified Outliers: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742950" lvl="1"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Detected extreme values in key variables.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285750"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Capped Outliers: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742950" lvl="1"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Adjusted values within acceptable ranges.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742950" lvl="1"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Examples: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1200150" lvl="2"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Tenure: Capped at 37 months.</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a:p>
            <a:pPr marL="1200150" lvl="2" indent="-285750">
              <a:buFont typeface="Arial" panose="020B0604020202020204" pitchFamily="34" charset="0"/>
              <a:buChar char="•"/>
            </a:pPr>
            <a:r>
              <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Monthly Revenue: Capped at $13</a:t>
            </a:r>
            <a:endParaRPr lang="en-US"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99000"/>
            <a:lum/>
          </a:blip>
          <a:srcRect/>
          <a:stretch>
            <a:fillRect/>
          </a:stretch>
        </a:blipFill>
        <a:effectLst/>
      </p:bgPr>
    </p:bg>
    <p:spTree>
      <p:nvGrpSpPr>
        <p:cNvPr id="1" name=""/>
        <p:cNvGrpSpPr/>
        <p:nvPr/>
      </p:nvGrpSpPr>
      <p:grpSpPr>
        <a:xfrm>
          <a:off x="0" y="0"/>
          <a:ext cx="0" cy="0"/>
          <a:chOff x="0" y="0"/>
          <a:chExt cx="0" cy="0"/>
        </a:xfrm>
      </p:grpSpPr>
      <p:sp>
        <p:nvSpPr>
          <p:cNvPr id="3" name="TextBox 2"/>
          <p:cNvSpPr txBox="1"/>
          <p:nvPr/>
        </p:nvSpPr>
        <p:spPr>
          <a:xfrm>
            <a:off x="2158054" y="243303"/>
            <a:ext cx="7666355" cy="706755"/>
          </a:xfrm>
          <a:prstGeom prst="rect">
            <a:avLst/>
          </a:prstGeom>
          <a:noFill/>
        </p:spPr>
        <p:txBody>
          <a:bodyPr wrap="none" rtlCol="0">
            <a:spAutoFit/>
          </a:bodyPr>
          <a:lstStyle/>
          <a:p>
            <a:pPr algn="ct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Modeling approach used &amp; </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W</a:t>
            </a: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hy</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a:t>
            </a:r>
            <a:endPar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6" name="Rectangle 5"/>
          <p:cNvSpPr/>
          <p:nvPr/>
        </p:nvSpPr>
        <p:spPr>
          <a:xfrm>
            <a:off x="5717186" y="100282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sp>
        <p:nvSpPr>
          <p:cNvPr id="11" name="TextBox 10"/>
          <p:cNvSpPr txBox="1"/>
          <p:nvPr/>
        </p:nvSpPr>
        <p:spPr>
          <a:xfrm>
            <a:off x="1471621" y="4884352"/>
            <a:ext cx="1951843" cy="1106805"/>
          </a:xfrm>
          <a:prstGeom prst="rect">
            <a:avLst/>
          </a:prstGeom>
          <a:noFill/>
        </p:spPr>
        <p:txBody>
          <a:bodyPr wrap="square" rtlCol="0">
            <a:spAutoFit/>
          </a:bodyPr>
          <a:lstStyle/>
          <a:p>
            <a:pPr algn="ctr"/>
            <a:r>
              <a:rPr lang="en-US"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 </a:t>
            </a:r>
            <a:r>
              <a:rPr lang="en-US" sz="16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Identify the best model for predicting customer churn.</a:t>
            </a:r>
            <a:endParaRPr lang="en-US" sz="16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12" name="TextBox 11"/>
          <p:cNvSpPr txBox="1"/>
          <p:nvPr/>
        </p:nvSpPr>
        <p:spPr>
          <a:xfrm>
            <a:off x="1994587" y="4456112"/>
            <a:ext cx="1201698" cy="373023"/>
          </a:xfrm>
          <a:prstGeom prst="roundRect">
            <a:avLst/>
          </a:prstGeom>
          <a:solidFill>
            <a:schemeClr val="accent5"/>
          </a:solidFill>
        </p:spPr>
        <p:txBody>
          <a:bodyPr wrap="none" rtlCol="0">
            <a:spAutoFit/>
          </a:bodyPr>
          <a:lstStyle/>
          <a:p>
            <a:pPr algn="l"/>
            <a:r>
              <a:rPr lang="en-US" sz="1600" b="1"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Objective:</a:t>
            </a:r>
            <a:endParaRPr lang="en-US" sz="1600" b="1">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14" name="TextBox 13"/>
          <p:cNvSpPr txBox="1"/>
          <p:nvPr/>
        </p:nvSpPr>
        <p:spPr>
          <a:xfrm>
            <a:off x="4605601" y="4840537"/>
            <a:ext cx="1951843" cy="1168400"/>
          </a:xfrm>
          <a:prstGeom prst="rect">
            <a:avLst/>
          </a:prstGeom>
          <a:noFill/>
        </p:spPr>
        <p:txBody>
          <a:bodyPr wrap="square" rtlCol="0">
            <a:spAutoFit/>
          </a:bodyPr>
          <a:lstStyle/>
          <a:p>
            <a:pPr algn="ctr"/>
            <a:r>
              <a:rPr lang="en-US" sz="14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Logistic Regression, Decision Tree, Random Forest, AdaBoost, XGBoost, SVM, KNN, LDA.</a:t>
            </a:r>
            <a:endParaRPr lang="en-US" sz="140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15" name="TextBox 14"/>
          <p:cNvSpPr txBox="1"/>
          <p:nvPr/>
        </p:nvSpPr>
        <p:spPr>
          <a:xfrm>
            <a:off x="4605726" y="4401501"/>
            <a:ext cx="1934480" cy="373015"/>
          </a:xfrm>
          <a:prstGeom prst="roundRect">
            <a:avLst/>
          </a:prstGeom>
          <a:solidFill>
            <a:schemeClr val="accent5"/>
          </a:solidFill>
        </p:spPr>
        <p:txBody>
          <a:bodyPr wrap="none" rtlCol="0">
            <a:spAutoFit/>
          </a:bodyPr>
          <a:lstStyle/>
          <a:p>
            <a:pPr algn="l"/>
            <a:r>
              <a:rPr lang="en-US" sz="1600" b="1" smtClean="0">
                <a:solidFill>
                  <a:schemeClr val="bg1"/>
                </a:solidFill>
                <a:latin typeface="Arial" panose="020B0604020202020204" pitchFamily="34" charset="0"/>
                <a:ea typeface="Microsoft YaHei" panose="020B0503020204020204" pitchFamily="34" charset="-122"/>
                <a:sym typeface="Arial" panose="020B0604020202020204" pitchFamily="34" charset="0"/>
              </a:rPr>
              <a:t>Models Evaluated</a:t>
            </a:r>
            <a:endParaRPr lang="en-US" sz="1600" b="1" smtClean="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16" name="TextBox 15"/>
          <p:cNvSpPr txBox="1"/>
          <p:nvPr/>
        </p:nvSpPr>
        <p:spPr>
          <a:xfrm>
            <a:off x="7872930" y="4884352"/>
            <a:ext cx="1951843" cy="829945"/>
          </a:xfrm>
          <a:prstGeom prst="rect">
            <a:avLst/>
          </a:prstGeom>
          <a:noFill/>
        </p:spPr>
        <p:txBody>
          <a:bodyPr wrap="square" rtlCol="0">
            <a:spAutoFit/>
          </a:bodyPr>
          <a:lstStyle/>
          <a:p>
            <a:pPr algn="ctr"/>
            <a:r>
              <a:rPr lang="en-US" sz="16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rPr>
              <a:t>Accuracy, Precision, Recall, F1 Score, AUC.</a:t>
            </a:r>
            <a:endParaRPr lang="en-US" sz="1600" smtClean="0">
              <a:solidFill>
                <a:schemeClr val="bg1">
                  <a:lumMod val="95000"/>
                </a:schemeClr>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17" name="TextBox 16"/>
          <p:cNvSpPr txBox="1"/>
          <p:nvPr/>
        </p:nvSpPr>
        <p:spPr>
          <a:xfrm>
            <a:off x="8106327" y="4396421"/>
            <a:ext cx="1484265" cy="373015"/>
          </a:xfrm>
          <a:prstGeom prst="roundRect">
            <a:avLst/>
          </a:prstGeom>
          <a:solidFill>
            <a:schemeClr val="accent5"/>
          </a:solidFill>
        </p:spPr>
        <p:txBody>
          <a:bodyPr wrap="none" rtlCol="0">
            <a:spAutoFit/>
          </a:bodyPr>
          <a:lstStyle/>
          <a:p>
            <a:pPr algn="l"/>
            <a:r>
              <a:rPr lang="en-US" sz="1600" b="1" smtClean="0">
                <a:solidFill>
                  <a:schemeClr val="bg1"/>
                </a:solidFill>
                <a:latin typeface="Arial" panose="020B0604020202020204" pitchFamily="34" charset="0"/>
                <a:ea typeface="Microsoft YaHei" panose="020B0503020204020204" pitchFamily="34" charset="-122"/>
                <a:sym typeface="Arial" panose="020B0604020202020204" pitchFamily="34" charset="0"/>
              </a:rPr>
              <a:t>Metrics Used</a:t>
            </a:r>
            <a:endParaRPr lang="en-US" sz="1600" b="1" smtClean="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pic>
        <p:nvPicPr>
          <p:cNvPr id="7" name="图片占位符 6"/>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19757" r="19757"/>
          <a:stretch>
            <a:fillRect/>
          </a:stretch>
        </p:blipFill>
        <p:spPr>
          <a:xfrm>
            <a:off x="1231900" y="2245995"/>
            <a:ext cx="2432050" cy="2088515"/>
          </a:xfrm>
        </p:spPr>
      </p:pic>
      <p:pic>
        <p:nvPicPr>
          <p:cNvPr id="8" name="图片占位符 7"/>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l="19757" r="19757"/>
          <a:stretch>
            <a:fillRect/>
          </a:stretch>
        </p:blipFill>
        <p:spPr>
          <a:xfrm>
            <a:off x="4364990" y="2247265"/>
            <a:ext cx="2432050" cy="2087880"/>
          </a:xfrm>
        </p:spPr>
      </p:pic>
      <p:pic>
        <p:nvPicPr>
          <p:cNvPr id="9" name="图片占位符 8"/>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l="19757" r="19757"/>
          <a:stretch>
            <a:fillRect/>
          </a:stretch>
        </p:blipFill>
        <p:spPr>
          <a:xfrm>
            <a:off x="7497445" y="2242820"/>
            <a:ext cx="2432050" cy="2089785"/>
          </a:xfrm>
        </p:spPr>
      </p:pic>
      <p:sp>
        <p:nvSpPr>
          <p:cNvPr id="5" name="Text Box 4"/>
          <p:cNvSpPr txBox="1"/>
          <p:nvPr/>
        </p:nvSpPr>
        <p:spPr>
          <a:xfrm>
            <a:off x="4534535" y="1289050"/>
            <a:ext cx="2388235" cy="368300"/>
          </a:xfrm>
          <a:prstGeom prst="rect">
            <a:avLst/>
          </a:prstGeom>
          <a:noFill/>
        </p:spPr>
        <p:txBody>
          <a:bodyPr wrap="square" rtlCol="0">
            <a:spAutoFit/>
          </a:bodyPr>
          <a:p>
            <a:r>
              <a:rPr lang="en-IN" altLang="en-US" b="1">
                <a:solidFill>
                  <a:schemeClr val="bg1"/>
                </a:solidFill>
                <a:highlight>
                  <a:srgbClr val="808080"/>
                </a:highlight>
              </a:rPr>
              <a:t>Modeling Approach</a:t>
            </a:r>
            <a:endParaRPr lang="en-IN" altLang="en-US" b="1">
              <a:solidFill>
                <a:schemeClr val="bg1"/>
              </a:solidFill>
              <a:highlight>
                <a:srgbClr val="808080"/>
              </a:highlight>
            </a:endParaRPr>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4249526" y="616683"/>
            <a:ext cx="7625715" cy="1322070"/>
            <a:chOff x="-981710" y="669848"/>
            <a:chExt cx="7625715" cy="1322070"/>
          </a:xfrm>
        </p:grpSpPr>
        <p:sp>
          <p:nvSpPr>
            <p:cNvPr id="2" name="TextBox 1"/>
            <p:cNvSpPr txBox="1"/>
            <p:nvPr/>
          </p:nvSpPr>
          <p:spPr>
            <a:xfrm>
              <a:off x="-981710" y="669848"/>
              <a:ext cx="7625715" cy="1322070"/>
            </a:xfrm>
            <a:prstGeom prst="rect">
              <a:avLst/>
            </a:prstGeom>
            <a:noFill/>
          </p:spPr>
          <p:txBody>
            <a:bodyPr wrap="square" rtlCol="0">
              <a:spAutoFit/>
            </a:bodyPr>
            <a:lstStyle/>
            <a:p>
              <a:pPr algn="ct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Modeling approach used &amp; </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W</a:t>
              </a: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hy</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9360" y="132205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TextBox 12"/>
          <p:cNvSpPr txBox="1"/>
          <p:nvPr/>
        </p:nvSpPr>
        <p:spPr>
          <a:xfrm>
            <a:off x="4249526" y="2222500"/>
            <a:ext cx="4484264" cy="306705"/>
          </a:xfrm>
          <a:prstGeom prst="rect">
            <a:avLst/>
          </a:prstGeom>
          <a:noFill/>
        </p:spPr>
        <p:txBody>
          <a:bodyPr wrap="square" rtlCol="0">
            <a:spAutoFit/>
          </a:bodyPr>
          <a:lstStyle/>
          <a:p>
            <a:r>
              <a:rPr lang="en-US" sz="1400"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Performance Comparison (Before SMOTE):</a:t>
            </a:r>
            <a:endParaRPr lang="en-US" sz="1200"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pic>
        <p:nvPicPr>
          <p:cNvPr id="4" name="图片占位符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3676" r="23676"/>
          <a:stretch>
            <a:fillRect/>
          </a:stretch>
        </p:blipFill>
        <p:spPr>
          <a:xfrm>
            <a:off x="0" y="0"/>
            <a:ext cx="3960495" cy="6858000"/>
          </a:xfrm>
        </p:spPr>
      </p:pic>
      <p:sp>
        <p:nvSpPr>
          <p:cNvPr id="5" name="Text Box 4"/>
          <p:cNvSpPr txBox="1"/>
          <p:nvPr/>
        </p:nvSpPr>
        <p:spPr>
          <a:xfrm>
            <a:off x="4337050" y="2813050"/>
            <a:ext cx="7434580" cy="3444875"/>
          </a:xfrm>
          <a:prstGeom prst="rect">
            <a:avLst/>
          </a:prstGeom>
          <a:noFill/>
        </p:spPr>
        <p:txBody>
          <a:bodyPr wrap="square" rtlCol="0">
            <a:noAutofit/>
          </a:bodyPr>
          <a:p>
            <a:r>
              <a:rPr lang="en-US">
                <a:solidFill>
                  <a:schemeClr val="bg2"/>
                </a:solidFill>
              </a:rPr>
              <a:t>Logistic Regression:</a:t>
            </a:r>
            <a:endParaRPr lang="en-US">
              <a:solidFill>
                <a:schemeClr val="bg2"/>
              </a:solidFill>
            </a:endParaRPr>
          </a:p>
          <a:p>
            <a:pPr marL="285750" indent="-285750">
              <a:buFont typeface="Arial" panose="020B0604020202020204" pitchFamily="34" charset="0"/>
              <a:buChar char="•"/>
            </a:pPr>
            <a:r>
              <a:rPr lang="en-US">
                <a:solidFill>
                  <a:schemeClr val="bg2"/>
                </a:solidFill>
              </a:rPr>
              <a:t>Train: Acc: 86.97%, Prec: 70.53%, Recall: 36.80%, F1: 48.37%, AUC: 85.59%</a:t>
            </a:r>
            <a:endParaRPr lang="en-US">
              <a:solidFill>
                <a:schemeClr val="bg2"/>
              </a:solidFill>
            </a:endParaRPr>
          </a:p>
          <a:p>
            <a:pPr marL="285750" indent="-285750">
              <a:buFont typeface="Arial" panose="020B0604020202020204" pitchFamily="34" charset="0"/>
              <a:buChar char="•"/>
            </a:pPr>
            <a:r>
              <a:rPr lang="en-US">
                <a:solidFill>
                  <a:schemeClr val="bg2"/>
                </a:solidFill>
              </a:rPr>
              <a:t>Test: Acc: 87.18%, Prec: 74.68%, Recall: 40.07%, F1: 52.15%, AUC: 85.45%</a:t>
            </a:r>
            <a:endParaRPr lang="en-US">
              <a:solidFill>
                <a:schemeClr val="bg2"/>
              </a:solidFill>
            </a:endParaRPr>
          </a:p>
          <a:p>
            <a:pPr marL="285750" indent="-285750">
              <a:buFont typeface="Arial" panose="020B0604020202020204" pitchFamily="34" charset="0"/>
              <a:buChar char="•"/>
            </a:pPr>
            <a:r>
              <a:rPr lang="en-US">
                <a:solidFill>
                  <a:schemeClr val="bg2"/>
                </a:solidFill>
              </a:rPr>
              <a:t>Observation: No overfitting</a:t>
            </a:r>
            <a:endParaRPr lang="en-US">
              <a:solidFill>
                <a:schemeClr val="bg2"/>
              </a:solidFill>
            </a:endParaRPr>
          </a:p>
          <a:p>
            <a:pPr indent="0">
              <a:buFont typeface="Arial" panose="020B0604020202020204" pitchFamily="34" charset="0"/>
              <a:buNone/>
            </a:pPr>
            <a:endParaRPr lang="en-US">
              <a:solidFill>
                <a:schemeClr val="bg2"/>
              </a:solidFill>
            </a:endParaRPr>
          </a:p>
          <a:p>
            <a:pPr indent="0">
              <a:buFont typeface="Arial" panose="020B0604020202020204" pitchFamily="34" charset="0"/>
              <a:buNone/>
            </a:pPr>
            <a:r>
              <a:rPr lang="en-US">
                <a:solidFill>
                  <a:schemeClr val="bg2"/>
                </a:solidFill>
              </a:rPr>
              <a:t>Decision Tree:</a:t>
            </a:r>
            <a:endParaRPr lang="en-US">
              <a:solidFill>
                <a:schemeClr val="bg2"/>
              </a:solidFill>
            </a:endParaRPr>
          </a:p>
          <a:p>
            <a:pPr marL="285750" indent="-285750">
              <a:buFont typeface="Arial" panose="020B0604020202020204" pitchFamily="34" charset="0"/>
              <a:buChar char="•"/>
            </a:pPr>
            <a:r>
              <a:rPr lang="en-US">
                <a:solidFill>
                  <a:schemeClr val="bg2"/>
                </a:solidFill>
              </a:rPr>
              <a:t>Train: Acc: 100%, Prec: 100%, Recall: 100%, F1: 100%, AUC: 100%</a:t>
            </a:r>
            <a:endParaRPr lang="en-US">
              <a:solidFill>
                <a:schemeClr val="bg2"/>
              </a:solidFill>
            </a:endParaRPr>
          </a:p>
          <a:p>
            <a:pPr marL="285750" indent="-285750">
              <a:buFont typeface="Arial" panose="020B0604020202020204" pitchFamily="34" charset="0"/>
              <a:buChar char="•"/>
            </a:pPr>
            <a:r>
              <a:rPr lang="en-US">
                <a:solidFill>
                  <a:schemeClr val="bg2"/>
                </a:solidFill>
              </a:rPr>
              <a:t>Test: Acc: 91.98%, Prec: 77.04%, Recall: 76.91%, F1: 76.98%, AUC: 86.03%</a:t>
            </a:r>
            <a:endParaRPr lang="en-US">
              <a:solidFill>
                <a:schemeClr val="bg2"/>
              </a:solidFill>
            </a:endParaRPr>
          </a:p>
          <a:p>
            <a:pPr marL="285750" indent="-285750">
              <a:buFont typeface="Arial" panose="020B0604020202020204" pitchFamily="34" charset="0"/>
              <a:buChar char="•"/>
            </a:pPr>
            <a:r>
              <a:rPr lang="en-US">
                <a:solidFill>
                  <a:schemeClr val="bg2"/>
                </a:solidFill>
              </a:rPr>
              <a:t>Observation: Overfitting</a:t>
            </a:r>
            <a:endParaRPr lang="en-US">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10" name="Group 9"/>
          <p:cNvGrpSpPr/>
          <p:nvPr/>
        </p:nvGrpSpPr>
        <p:grpSpPr>
          <a:xfrm>
            <a:off x="4249526" y="616683"/>
            <a:ext cx="7625715" cy="1322070"/>
            <a:chOff x="-981710" y="669848"/>
            <a:chExt cx="7625715" cy="1322070"/>
          </a:xfrm>
        </p:grpSpPr>
        <p:sp>
          <p:nvSpPr>
            <p:cNvPr id="2" name="TextBox 1"/>
            <p:cNvSpPr txBox="1"/>
            <p:nvPr/>
          </p:nvSpPr>
          <p:spPr>
            <a:xfrm>
              <a:off x="-981710" y="669848"/>
              <a:ext cx="7625715" cy="1322070"/>
            </a:xfrm>
            <a:prstGeom prst="rect">
              <a:avLst/>
            </a:prstGeom>
            <a:noFill/>
          </p:spPr>
          <p:txBody>
            <a:bodyPr wrap="square" rtlCol="0">
              <a:spAutoFit/>
            </a:bodyPr>
            <a:lstStyle/>
            <a:p>
              <a:pPr algn="ct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Modeling approach used &amp; </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W</a:t>
              </a:r>
              <a:r>
                <a:rPr 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hy</a:t>
              </a:r>
              <a:r>
                <a:rPr lang="en-IN" altLang="en-US" sz="4000" smtClean="0">
                  <a:solidFill>
                    <a:schemeClr val="bg1"/>
                  </a:solidFill>
                  <a:latin typeface="Arial" panose="020B0604020202020204" pitchFamily="34" charset="0"/>
                  <a:ea typeface="Microsoft YaHei" panose="020B0503020204020204" pitchFamily="34" charset="-122"/>
                  <a:sym typeface="Arial" panose="020B0604020202020204" pitchFamily="34" charset="0"/>
                </a:rPr>
                <a:t>? contd.</a:t>
              </a:r>
              <a:endParaRPr lang="en-US" sz="4000">
                <a:solidFill>
                  <a:schemeClr val="accent5"/>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9" name="Rectangle 8"/>
            <p:cNvSpPr/>
            <p:nvPr/>
          </p:nvSpPr>
          <p:spPr>
            <a:xfrm>
              <a:off x="-19360" y="1322057"/>
              <a:ext cx="549349" cy="182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Microsoft YaHei" panose="020B0503020204020204" pitchFamily="34" charset="-122"/>
                <a:sym typeface="Arial" panose="020B0604020202020204" pitchFamily="34" charset="0"/>
              </a:endParaRPr>
            </a:p>
          </p:txBody>
        </p:sp>
      </p:grpSp>
      <p:sp>
        <p:nvSpPr>
          <p:cNvPr id="13" name="TextBox 12"/>
          <p:cNvSpPr txBox="1"/>
          <p:nvPr/>
        </p:nvSpPr>
        <p:spPr>
          <a:xfrm>
            <a:off x="4249526" y="2222500"/>
            <a:ext cx="4484264" cy="306705"/>
          </a:xfrm>
          <a:prstGeom prst="rect">
            <a:avLst/>
          </a:prstGeom>
          <a:noFill/>
        </p:spPr>
        <p:txBody>
          <a:bodyPr wrap="square" rtlCol="0">
            <a:spAutoFit/>
          </a:bodyPr>
          <a:lstStyle/>
          <a:p>
            <a:r>
              <a:rPr lang="en-US" sz="1400" b="1"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rPr>
              <a:t>Performance Comparison (Before SMOTE):</a:t>
            </a:r>
            <a:endParaRPr lang="en-US" sz="1200" smtClean="0">
              <a:solidFill>
                <a:schemeClr val="bg1">
                  <a:lumMod val="95000"/>
                </a:schemeClr>
              </a:solidFill>
              <a:latin typeface="Arial" panose="020B0604020202020204" pitchFamily="34" charset="0"/>
              <a:ea typeface="Microsoft YaHei" panose="020B0503020204020204" pitchFamily="34" charset="-122"/>
              <a:cs typeface="Open Sans" panose="020B0606030504020204" pitchFamily="34" charset="0"/>
              <a:sym typeface="Arial" panose="020B0604020202020204" pitchFamily="34" charset="0"/>
            </a:endParaRPr>
          </a:p>
        </p:txBody>
      </p:sp>
      <p:pic>
        <p:nvPicPr>
          <p:cNvPr id="4" name="图片占位符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23676" r="23676"/>
          <a:stretch>
            <a:fillRect/>
          </a:stretch>
        </p:blipFill>
        <p:spPr>
          <a:xfrm>
            <a:off x="0" y="0"/>
            <a:ext cx="3960495" cy="6858000"/>
          </a:xfrm>
        </p:spPr>
      </p:pic>
      <p:sp>
        <p:nvSpPr>
          <p:cNvPr id="5" name="Text Box 4"/>
          <p:cNvSpPr txBox="1"/>
          <p:nvPr/>
        </p:nvSpPr>
        <p:spPr>
          <a:xfrm>
            <a:off x="4337050" y="2813050"/>
            <a:ext cx="7434580" cy="3444875"/>
          </a:xfrm>
          <a:prstGeom prst="rect">
            <a:avLst/>
          </a:prstGeom>
          <a:noFill/>
        </p:spPr>
        <p:txBody>
          <a:bodyPr wrap="square" rtlCol="0">
            <a:noAutofit/>
          </a:bodyPr>
          <a:p>
            <a:r>
              <a:rPr lang="en-US">
                <a:solidFill>
                  <a:schemeClr val="bg2"/>
                </a:solidFill>
              </a:rPr>
              <a:t>Random Forest:</a:t>
            </a:r>
            <a:endParaRPr lang="en-US">
              <a:solidFill>
                <a:schemeClr val="bg2"/>
              </a:solidFill>
            </a:endParaRPr>
          </a:p>
          <a:p>
            <a:pPr marL="285750" indent="-285750">
              <a:buFont typeface="Arial" panose="020B0604020202020204" pitchFamily="34" charset="0"/>
              <a:buChar char="•"/>
            </a:pPr>
            <a:r>
              <a:rPr lang="en-US">
                <a:solidFill>
                  <a:schemeClr val="bg2"/>
                </a:solidFill>
              </a:rPr>
              <a:t>Train: Acc: 100%, Prec: 100%, Recall: 100%, F1: 100%, AUC: 100%</a:t>
            </a:r>
            <a:endParaRPr lang="en-US">
              <a:solidFill>
                <a:schemeClr val="bg2"/>
              </a:solidFill>
            </a:endParaRPr>
          </a:p>
          <a:p>
            <a:pPr marL="285750" indent="-285750">
              <a:buFont typeface="Arial" panose="020B0604020202020204" pitchFamily="34" charset="0"/>
              <a:buChar char="•"/>
            </a:pPr>
            <a:r>
              <a:rPr lang="en-US">
                <a:solidFill>
                  <a:schemeClr val="bg2"/>
                </a:solidFill>
              </a:rPr>
              <a:t>Test: Acc: 95.38%, Prec: 95.20%, Recall: 77.42%, F1: 85.39%, AUC: 98.34%</a:t>
            </a:r>
            <a:endParaRPr lang="en-US">
              <a:solidFill>
                <a:schemeClr val="bg2"/>
              </a:solidFill>
            </a:endParaRPr>
          </a:p>
          <a:p>
            <a:pPr marL="285750" indent="-285750">
              <a:buFont typeface="Arial" panose="020B0604020202020204" pitchFamily="34" charset="0"/>
              <a:buChar char="•"/>
            </a:pPr>
            <a:r>
              <a:rPr lang="en-US">
                <a:solidFill>
                  <a:schemeClr val="bg2"/>
                </a:solidFill>
              </a:rPr>
              <a:t>Observation: Overfitting</a:t>
            </a:r>
            <a:endParaRPr lang="en-US">
              <a:solidFill>
                <a:schemeClr val="bg2"/>
              </a:solidFill>
            </a:endParaRPr>
          </a:p>
          <a:p>
            <a:pPr marL="285750" indent="-285750">
              <a:buFont typeface="Arial" panose="020B0604020202020204" pitchFamily="34" charset="0"/>
              <a:buChar char="•"/>
            </a:pPr>
            <a:endParaRPr lang="en-US">
              <a:solidFill>
                <a:schemeClr val="bg2"/>
              </a:solidFill>
            </a:endParaRPr>
          </a:p>
          <a:p>
            <a:pPr indent="0">
              <a:buFont typeface="Arial" panose="020B0604020202020204" pitchFamily="34" charset="0"/>
              <a:buNone/>
            </a:pPr>
            <a:r>
              <a:rPr lang="en-US">
                <a:solidFill>
                  <a:schemeClr val="bg2"/>
                </a:solidFill>
              </a:rPr>
              <a:t>AdaBoost:</a:t>
            </a:r>
            <a:endParaRPr lang="en-US">
              <a:solidFill>
                <a:schemeClr val="bg2"/>
              </a:solidFill>
            </a:endParaRPr>
          </a:p>
          <a:p>
            <a:pPr marL="285750" indent="-285750">
              <a:buFont typeface="Arial" panose="020B0604020202020204" pitchFamily="34" charset="0"/>
              <a:buChar char="•"/>
            </a:pPr>
            <a:r>
              <a:rPr lang="en-US">
                <a:solidFill>
                  <a:schemeClr val="bg2"/>
                </a:solidFill>
              </a:rPr>
              <a:t>Train: Acc: 88.25%, Prec: 69.42%, Recall: 52.10%, F1: 59.53%, AUC: 89.96%</a:t>
            </a:r>
            <a:endParaRPr lang="en-US">
              <a:solidFill>
                <a:schemeClr val="bg2"/>
              </a:solidFill>
            </a:endParaRPr>
          </a:p>
          <a:p>
            <a:pPr marL="285750" indent="-285750">
              <a:buFont typeface="Arial" panose="020B0604020202020204" pitchFamily="34" charset="0"/>
              <a:buChar char="•"/>
            </a:pPr>
            <a:r>
              <a:rPr lang="en-US">
                <a:solidFill>
                  <a:schemeClr val="bg2"/>
                </a:solidFill>
              </a:rPr>
              <a:t>Test: Acc: 88.75%, Prec: 73.59%, Recall: 55.35%, F1: 63.18%, AUC: 88.88%</a:t>
            </a:r>
            <a:endParaRPr lang="en-US">
              <a:solidFill>
                <a:schemeClr val="bg2"/>
              </a:solidFill>
            </a:endParaRPr>
          </a:p>
          <a:p>
            <a:pPr marL="285750" indent="-285750">
              <a:buFont typeface="Arial" panose="020B0604020202020204" pitchFamily="34" charset="0"/>
              <a:buChar char="•"/>
            </a:pPr>
            <a:r>
              <a:rPr lang="en-US">
                <a:solidFill>
                  <a:schemeClr val="bg2"/>
                </a:solidFill>
              </a:rPr>
              <a:t>Observation: No overfitting</a:t>
            </a:r>
            <a:endParaRPr lang="en-US">
              <a:solidFill>
                <a:schemeClr val="bg2"/>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theme/theme1.xml><?xml version="1.0" encoding="utf-8"?>
<a:theme xmlns:a="http://schemas.openxmlformats.org/drawingml/2006/main" name="Office Theme">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7558</Words>
  <Application>WPS Presentation</Application>
  <PresentationFormat>宽屏</PresentationFormat>
  <Paragraphs>234</Paragraphs>
  <Slides>19</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19</vt:i4>
      </vt:variant>
    </vt:vector>
  </HeadingPairs>
  <TitlesOfParts>
    <vt:vector size="31" baseType="lpstr">
      <vt:lpstr>Arial</vt:lpstr>
      <vt:lpstr>SimSun</vt:lpstr>
      <vt:lpstr>Wingdings</vt:lpstr>
      <vt:lpstr>Microsoft YaHei</vt:lpstr>
      <vt:lpstr>Open Sans</vt:lpstr>
      <vt:lpstr>Segoe Print</vt:lpstr>
      <vt:lpstr>Arial Unicode MS</vt:lpstr>
      <vt:lpstr>Calibri</vt:lpstr>
      <vt:lpstr>Times New Roman</vt:lpstr>
      <vt:lpstr>Times New Roman</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dc:creator>
  <cp:lastModifiedBy>WPS_1705236236</cp:lastModifiedBy>
  <cp:revision>550</cp:revision>
  <dcterms:created xsi:type="dcterms:W3CDTF">2014-09-06T13:04:00Z</dcterms:created>
  <dcterms:modified xsi:type="dcterms:W3CDTF">2024-08-02T18:03:43Z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1033-12.2.0.17545</vt:lpwstr>
  </property>
  <property fmtid="{D5CDD505-2E9C-101B-9397-08002B2CF9AE}" pid="3" name="ICV">
    <vt:lpwstr>CAB26B37FE574CCCB273DE15E1F5DFF8_13</vt:lpwstr>
  </property>
</Properties>
</file>

<file path=docProps/thumbnail.jpeg>
</file>